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autoCompressPictures="0">
  <p:sldMasterIdLst>
    <p:sldMasterId id="2147483649" r:id="rId1"/>
    <p:sldMasterId id="2147483651" r:id="rId2"/>
  </p:sldMasterIdLst>
  <p:notesMasterIdLst>
    <p:notesMasterId r:id="rId52"/>
  </p:notesMasterIdLst>
  <p:handoutMasterIdLst>
    <p:handoutMasterId r:id="rId53"/>
  </p:handoutMasterIdLst>
  <p:sldIdLst>
    <p:sldId id="256" r:id="rId3"/>
    <p:sldId id="363" r:id="rId4"/>
    <p:sldId id="258" r:id="rId5"/>
    <p:sldId id="338" r:id="rId6"/>
    <p:sldId id="304" r:id="rId7"/>
    <p:sldId id="362" r:id="rId8"/>
    <p:sldId id="364" r:id="rId9"/>
    <p:sldId id="353" r:id="rId10"/>
    <p:sldId id="341" r:id="rId11"/>
    <p:sldId id="295" r:id="rId12"/>
    <p:sldId id="326" r:id="rId13"/>
    <p:sldId id="365" r:id="rId14"/>
    <p:sldId id="337" r:id="rId15"/>
    <p:sldId id="335" r:id="rId16"/>
    <p:sldId id="355" r:id="rId17"/>
    <p:sldId id="349" r:id="rId18"/>
    <p:sldId id="342" r:id="rId19"/>
    <p:sldId id="343" r:id="rId20"/>
    <p:sldId id="345" r:id="rId21"/>
    <p:sldId id="346" r:id="rId22"/>
    <p:sldId id="347" r:id="rId23"/>
    <p:sldId id="348" r:id="rId24"/>
    <p:sldId id="366" r:id="rId25"/>
    <p:sldId id="323" r:id="rId26"/>
    <p:sldId id="319" r:id="rId27"/>
    <p:sldId id="316" r:id="rId28"/>
    <p:sldId id="317" r:id="rId29"/>
    <p:sldId id="315" r:id="rId30"/>
    <p:sldId id="320" r:id="rId31"/>
    <p:sldId id="321" r:id="rId32"/>
    <p:sldId id="322" r:id="rId33"/>
    <p:sldId id="327" r:id="rId34"/>
    <p:sldId id="328" r:id="rId35"/>
    <p:sldId id="367" r:id="rId36"/>
    <p:sldId id="351" r:id="rId37"/>
    <p:sldId id="352" r:id="rId38"/>
    <p:sldId id="356" r:id="rId39"/>
    <p:sldId id="357" r:id="rId40"/>
    <p:sldId id="358" r:id="rId41"/>
    <p:sldId id="368" r:id="rId42"/>
    <p:sldId id="330" r:id="rId43"/>
    <p:sldId id="359" r:id="rId44"/>
    <p:sldId id="360" r:id="rId45"/>
    <p:sldId id="361" r:id="rId46"/>
    <p:sldId id="369" r:id="rId47"/>
    <p:sldId id="333" r:id="rId48"/>
    <p:sldId id="339" r:id="rId49"/>
    <p:sldId id="308" r:id="rId50"/>
    <p:sldId id="271" r:id="rId51"/>
  </p:sldIdLst>
  <p:sldSz cx="24384000" cy="13716000"/>
  <p:notesSz cx="6858000" cy="9144000"/>
  <p:defaultTextStyle>
    <a:defPPr>
      <a:defRPr lang="en-US"/>
    </a:defPPr>
    <a:lvl1pPr algn="l" defTabSz="825500" rtl="0" eaLnBrk="0" fontAlgn="base" hangingPunct="0">
      <a:spcBef>
        <a:spcPct val="0"/>
      </a:spcBef>
      <a:spcAft>
        <a:spcPct val="0"/>
      </a:spcAft>
      <a:defRPr sz="3000" b="1" kern="1200">
        <a:solidFill>
          <a:srgbClr val="FFFFFF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1pPr>
    <a:lvl2pPr marL="457200" indent="-228600" algn="l" defTabSz="825500" rtl="0" eaLnBrk="0" fontAlgn="base" hangingPunct="0">
      <a:spcBef>
        <a:spcPct val="0"/>
      </a:spcBef>
      <a:spcAft>
        <a:spcPct val="0"/>
      </a:spcAft>
      <a:defRPr sz="3000" b="1" kern="1200">
        <a:solidFill>
          <a:srgbClr val="FFFFFF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2pPr>
    <a:lvl3pPr marL="914400" indent="-457200" algn="l" defTabSz="825500" rtl="0" eaLnBrk="0" fontAlgn="base" hangingPunct="0">
      <a:spcBef>
        <a:spcPct val="0"/>
      </a:spcBef>
      <a:spcAft>
        <a:spcPct val="0"/>
      </a:spcAft>
      <a:defRPr sz="3000" b="1" kern="1200">
        <a:solidFill>
          <a:srgbClr val="FFFFFF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3pPr>
    <a:lvl4pPr marL="1371600" indent="-685800" algn="l" defTabSz="825500" rtl="0" eaLnBrk="0" fontAlgn="base" hangingPunct="0">
      <a:spcBef>
        <a:spcPct val="0"/>
      </a:spcBef>
      <a:spcAft>
        <a:spcPct val="0"/>
      </a:spcAft>
      <a:defRPr sz="3000" b="1" kern="1200">
        <a:solidFill>
          <a:srgbClr val="FFFFFF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4pPr>
    <a:lvl5pPr marL="1828800" indent="-914400" algn="l" defTabSz="825500" rtl="0" eaLnBrk="0" fontAlgn="base" hangingPunct="0">
      <a:spcBef>
        <a:spcPct val="0"/>
      </a:spcBef>
      <a:spcAft>
        <a:spcPct val="0"/>
      </a:spcAft>
      <a:defRPr sz="3000" b="1" kern="1200">
        <a:solidFill>
          <a:srgbClr val="FFFFFF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5pPr>
    <a:lvl6pPr marL="2286000" algn="l" defTabSz="914400" rtl="0" eaLnBrk="1" latinLnBrk="0" hangingPunct="1">
      <a:defRPr sz="3000" b="1" kern="1200">
        <a:solidFill>
          <a:srgbClr val="FFFFFF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6pPr>
    <a:lvl7pPr marL="2743200" algn="l" defTabSz="914400" rtl="0" eaLnBrk="1" latinLnBrk="0" hangingPunct="1">
      <a:defRPr sz="3000" b="1" kern="1200">
        <a:solidFill>
          <a:srgbClr val="FFFFFF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7pPr>
    <a:lvl8pPr marL="3200400" algn="l" defTabSz="914400" rtl="0" eaLnBrk="1" latinLnBrk="0" hangingPunct="1">
      <a:defRPr sz="3000" b="1" kern="1200">
        <a:solidFill>
          <a:srgbClr val="FFFFFF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8pPr>
    <a:lvl9pPr marL="3657600" algn="l" defTabSz="914400" rtl="0" eaLnBrk="1" latinLnBrk="0" hangingPunct="1">
      <a:defRPr sz="3000" b="1" kern="1200">
        <a:solidFill>
          <a:srgbClr val="FFFFFF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26"/>
  </p:normalViewPr>
  <p:slideViewPr>
    <p:cSldViewPr>
      <p:cViewPr varScale="1">
        <p:scale>
          <a:sx n="52" d="100"/>
          <a:sy n="52" d="100"/>
        </p:scale>
        <p:origin x="232" y="560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BEC0FB7-6E3A-8641-8F3E-4448DDA279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defRPr kumimoji="1" sz="120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6D24E9-92BE-3743-B9F3-D606196036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defRPr kumimoji="1" sz="1200">
                <a:ea typeface="宋体" panose="02010600030101010101" pitchFamily="2" charset="-122"/>
              </a:defRPr>
            </a:lvl1pPr>
          </a:lstStyle>
          <a:p>
            <a:fld id="{DD623565-2DD9-C54F-9A9C-80B009BB94C7}" type="datetimeFigureOut">
              <a:rPr lang="zh-CN" altLang="en-US"/>
              <a:pPr/>
              <a:t>2019/12/28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4E16168-83F9-D346-BB47-61702D2746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>
              <a:defRPr kumimoji="1" sz="120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幻灯片编号占位符 4">
            <a:extLst>
              <a:ext uri="{FF2B5EF4-FFF2-40B4-BE49-F238E27FC236}">
                <a16:creationId xmlns:a16="http://schemas.microsoft.com/office/drawing/2014/main" id="{C61A54E1-C360-C04D-B10B-811CBBB6307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>
              <a:defRPr kumimoji="1" sz="1200">
                <a:ea typeface="宋体" panose="02010600030101010101" pitchFamily="2" charset="-122"/>
              </a:defRPr>
            </a:lvl1pPr>
          </a:lstStyle>
          <a:p>
            <a:fld id="{A58F6497-092E-4C48-AC8F-7371000B59C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E8FEBAB3-82C4-424B-A3F1-A4940C9E5A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F84EA429-9A2A-0745-AC54-A4A3EF84C2C5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 noProof="0">
                <a:sym typeface="Helvetica Neue" charset="0"/>
              </a:rPr>
              <a:t>Click to edit Master text styles</a:t>
            </a:r>
          </a:p>
          <a:p>
            <a:pPr lvl="1"/>
            <a:r>
              <a:rPr lang="x-none" altLang="x-none" noProof="0">
                <a:sym typeface="Helvetica Neue" charset="0"/>
              </a:rPr>
              <a:t>Second level</a:t>
            </a:r>
          </a:p>
          <a:p>
            <a:pPr lvl="2"/>
            <a:r>
              <a:rPr lang="x-none" altLang="x-none" noProof="0">
                <a:sym typeface="Helvetica Neue" charset="0"/>
              </a:rPr>
              <a:t>Third level</a:t>
            </a:r>
          </a:p>
          <a:p>
            <a:pPr lvl="3"/>
            <a:r>
              <a:rPr lang="x-none" altLang="x-none" noProof="0">
                <a:sym typeface="Helvetica Neue" charset="0"/>
              </a:rPr>
              <a:t>Fourth level</a:t>
            </a:r>
          </a:p>
          <a:p>
            <a:pPr lvl="4"/>
            <a:r>
              <a:rPr lang="x-none" altLang="x-none" noProof="0">
                <a:sym typeface="Helvetica Neue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1pPr>
    <a:lvl2pPr indent="2286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2pPr>
    <a:lvl3pPr indent="4572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3pPr>
    <a:lvl4pPr indent="6858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4pPr>
    <a:lvl5pPr indent="9144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987066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重点讲解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支持所有的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异常；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函数名称可定制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泛化调用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attachment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：蚂蚁金服双模微服务支持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的基石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支持类型：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1200" dirty="0"/>
              <a:t>基础类型，</a:t>
            </a:r>
            <a:r>
              <a:rPr lang="en-US" altLang="zh-CN" sz="1200" dirty="0"/>
              <a:t>int</a:t>
            </a:r>
            <a:r>
              <a:rPr lang="zh-CN" altLang="en-US" sz="1200" dirty="0"/>
              <a:t>、</a:t>
            </a:r>
            <a:r>
              <a:rPr lang="en-US" altLang="zh-CN" sz="1200" dirty="0"/>
              <a:t>long</a:t>
            </a:r>
            <a:r>
              <a:rPr lang="zh-CN" altLang="en-US" sz="1200" dirty="0"/>
              <a:t>、</a:t>
            </a:r>
            <a:r>
              <a:rPr lang="en-US" altLang="zh-CN" sz="1200" dirty="0"/>
              <a:t>String</a:t>
            </a:r>
            <a:r>
              <a:rPr lang="zh-CN" altLang="en-US" sz="1200" dirty="0"/>
              <a:t>等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1200" dirty="0"/>
              <a:t>Date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1200" dirty="0" err="1"/>
              <a:t>Bitdecimal</a:t>
            </a:r>
            <a:endParaRPr lang="en-US" altLang="zh-CN" sz="12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1200" dirty="0"/>
              <a:t>Exception</a:t>
            </a:r>
            <a:r>
              <a:rPr lang="zh-CN" altLang="en-US" sz="1200" dirty="0"/>
              <a:t>，目前拓展实现了大约</a:t>
            </a:r>
            <a:r>
              <a:rPr lang="en-US" altLang="zh-CN" sz="1200" dirty="0"/>
              <a:t>40</a:t>
            </a:r>
            <a:r>
              <a:rPr lang="zh-CN" altLang="en-US" sz="1200" dirty="0"/>
              <a:t>种</a:t>
            </a:r>
            <a:r>
              <a:rPr lang="en-US" altLang="zh-CN" sz="1200" dirty="0"/>
              <a:t>java </a:t>
            </a:r>
            <a:r>
              <a:rPr lang="en-US" altLang="zh-CN" sz="1200" dirty="0" err="1"/>
              <a:t>jdk</a:t>
            </a:r>
            <a:r>
              <a:rPr lang="zh-CN" altLang="en-US" sz="1200" dirty="0"/>
              <a:t>中的异常类型，并支持自行拓展</a:t>
            </a:r>
            <a:endParaRPr lang="en-US" altLang="zh-CN" sz="1200" dirty="0"/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1200" dirty="0"/>
              <a:t>自定义类型</a:t>
            </a: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3350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重点讲解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支持所有的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异常；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函数名称可定制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泛化调用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attachment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：蚂蚁金服双模微服务支持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的基石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支持类型：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1200" dirty="0"/>
              <a:t>基础类型，</a:t>
            </a:r>
            <a:r>
              <a:rPr lang="en-US" altLang="zh-CN" sz="1200" dirty="0"/>
              <a:t>int</a:t>
            </a:r>
            <a:r>
              <a:rPr lang="zh-CN" altLang="en-US" sz="1200" dirty="0"/>
              <a:t>、</a:t>
            </a:r>
            <a:r>
              <a:rPr lang="en-US" altLang="zh-CN" sz="1200" dirty="0"/>
              <a:t>long</a:t>
            </a:r>
            <a:r>
              <a:rPr lang="zh-CN" altLang="en-US" sz="1200" dirty="0"/>
              <a:t>、</a:t>
            </a:r>
            <a:r>
              <a:rPr lang="en-US" altLang="zh-CN" sz="1200" dirty="0"/>
              <a:t>String</a:t>
            </a:r>
            <a:r>
              <a:rPr lang="zh-CN" altLang="en-US" sz="1200" dirty="0"/>
              <a:t>等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1200" dirty="0"/>
              <a:t>Date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1200" dirty="0" err="1"/>
              <a:t>Bitdecimal</a:t>
            </a:r>
            <a:endParaRPr lang="en-US" altLang="zh-CN" sz="12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1200" dirty="0"/>
              <a:t>Exception</a:t>
            </a:r>
            <a:r>
              <a:rPr lang="zh-CN" altLang="en-US" sz="1200" dirty="0"/>
              <a:t>，目前拓展实现了大约</a:t>
            </a:r>
            <a:r>
              <a:rPr lang="en-US" altLang="zh-CN" sz="1200" dirty="0"/>
              <a:t>40</a:t>
            </a:r>
            <a:r>
              <a:rPr lang="zh-CN" altLang="en-US" sz="1200" dirty="0"/>
              <a:t>种</a:t>
            </a:r>
            <a:r>
              <a:rPr lang="en-US" altLang="zh-CN" sz="1200" dirty="0"/>
              <a:t>java </a:t>
            </a:r>
            <a:r>
              <a:rPr lang="en-US" altLang="zh-CN" sz="1200" dirty="0" err="1"/>
              <a:t>jdk</a:t>
            </a:r>
            <a:r>
              <a:rPr lang="zh-CN" altLang="en-US" sz="1200" dirty="0"/>
              <a:t>中的异常类型，并支持自行拓展</a:t>
            </a:r>
            <a:endParaRPr lang="en-US" altLang="zh-CN" sz="1200" dirty="0"/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1200" dirty="0"/>
              <a:t>自定义类型</a:t>
            </a: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913075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核心在于获得在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class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和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golang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之间建立起映射关系。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这种关系的建立是三个层面上的：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第一个层面是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class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映射到具体某个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</a:t>
            </a: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第二个层面是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的类型映射到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golang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这边的类型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第三个层面是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中的字段映射到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golang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中的某个类型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7750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背景 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/>
              <a:t>背景：</a:t>
            </a:r>
            <a:r>
              <a:rPr lang="en-US" altLang="zh-CN" sz="1200" dirty="0"/>
              <a:t>Dubbo</a:t>
            </a:r>
            <a:r>
              <a:rPr lang="zh-CN" altLang="en-US" sz="1200" dirty="0"/>
              <a:t>支持</a:t>
            </a:r>
            <a:r>
              <a:rPr lang="en-US" altLang="zh-CN" sz="1200" dirty="0"/>
              <a:t>consumer</a:t>
            </a:r>
            <a:r>
              <a:rPr lang="zh-CN" altLang="en-US" sz="1200" dirty="0"/>
              <a:t>端或者</a:t>
            </a:r>
            <a:r>
              <a:rPr lang="en-US" altLang="zh-CN" sz="1200" dirty="0"/>
              <a:t>provider</a:t>
            </a:r>
            <a:r>
              <a:rPr lang="zh-CN" altLang="en-US" sz="1200" dirty="0"/>
              <a:t>端没有接口</a:t>
            </a:r>
            <a:r>
              <a:rPr lang="en-US" altLang="zh-CN" sz="1200" dirty="0" err="1"/>
              <a:t>api</a:t>
            </a:r>
            <a:r>
              <a:rPr lang="zh-CN" altLang="en-US" sz="1200" dirty="0"/>
              <a:t>的类定义的场景下   </a:t>
            </a:r>
            <a:r>
              <a:rPr lang="en-US" altLang="zh-CN" sz="1200" dirty="0"/>
              <a:t>	</a:t>
            </a:r>
            <a:r>
              <a:rPr lang="zh-CN" altLang="en-US" sz="1200" dirty="0"/>
              <a:t>（客户端：通用的服务测试，服务端：通用的</a:t>
            </a:r>
            <a:r>
              <a:rPr lang="en-US" altLang="zh-CN" sz="1200" dirty="0"/>
              <a:t>Mock</a:t>
            </a:r>
            <a:r>
              <a:rPr lang="zh-CN" altLang="en-US" sz="1200" dirty="0"/>
              <a:t>）的服务调用。通</a:t>
            </a:r>
            <a:r>
              <a:rPr lang="en-US" altLang="zh-CN" sz="1200" dirty="0"/>
              <a:t>	</a:t>
            </a:r>
            <a:r>
              <a:rPr lang="zh-CN" altLang="en-US" sz="1200" dirty="0"/>
              <a:t>过将参数和返回值的</a:t>
            </a:r>
            <a:r>
              <a:rPr lang="en-US" altLang="zh-CN" sz="1200" dirty="0"/>
              <a:t>POJO</a:t>
            </a:r>
            <a:r>
              <a:rPr lang="zh-CN" altLang="en-US" sz="1200" dirty="0"/>
              <a:t>以</a:t>
            </a:r>
            <a:r>
              <a:rPr lang="en-US" altLang="zh-CN" sz="1200" dirty="0"/>
              <a:t>map</a:t>
            </a:r>
            <a:r>
              <a:rPr lang="zh-CN" altLang="en-US" sz="1200" dirty="0"/>
              <a:t>表示，达到服务互调的目的。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使用方法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CN" altLang="en-US" sz="1200" dirty="0"/>
              <a:t>定义 </a:t>
            </a:r>
            <a:r>
              <a:rPr lang="en-US" altLang="zh-CN" sz="1200" dirty="0" err="1"/>
              <a:t>GenericService</a:t>
            </a:r>
            <a:r>
              <a:rPr lang="en-US" altLang="zh-CN" sz="1200" dirty="0"/>
              <a:t> struct</a:t>
            </a:r>
            <a:r>
              <a:rPr lang="zh-CN" altLang="en-US" sz="1200" dirty="0"/>
              <a:t>，包括一个</a:t>
            </a:r>
            <a:r>
              <a:rPr lang="en-US" altLang="zh-CN" sz="1200" dirty="0"/>
              <a:t>invoker</a:t>
            </a:r>
            <a:r>
              <a:rPr lang="zh-CN" altLang="en-US" sz="1200" dirty="0"/>
              <a:t>成员，用</a:t>
            </a:r>
            <a:r>
              <a:rPr lang="en-US" altLang="zh-CN" sz="1200" dirty="0" err="1"/>
              <a:t>dubbo</a:t>
            </a:r>
            <a:r>
              <a:rPr lang="en-US" altLang="zh-CN" sz="1200" dirty="0"/>
              <a:t> </a:t>
            </a:r>
            <a:r>
              <a:rPr lang="zh-CN" altLang="en-US" sz="1200" dirty="0"/>
              <a:t>标记该函数在</a:t>
            </a:r>
            <a:r>
              <a:rPr lang="en-US" altLang="zh-CN" sz="1200" dirty="0"/>
              <a:t>Dubbo</a:t>
            </a:r>
            <a:r>
              <a:rPr lang="zh-CN" altLang="en-US" sz="1200" dirty="0"/>
              <a:t>中的方法名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CN" altLang="en-US" sz="1200" dirty="0"/>
              <a:t>定义 </a:t>
            </a:r>
            <a:r>
              <a:rPr lang="en-US" altLang="zh-CN" sz="1200" dirty="0" err="1"/>
              <a:t>GenericFilter</a:t>
            </a:r>
            <a:r>
              <a:rPr lang="en-US" altLang="zh-CN" sz="1200" dirty="0"/>
              <a:t> </a:t>
            </a:r>
            <a:r>
              <a:rPr lang="zh-CN" altLang="en-US" sz="1200" dirty="0"/>
              <a:t>过滤泛化调用请求，将参数转为</a:t>
            </a:r>
            <a:r>
              <a:rPr lang="en-US" altLang="zh-CN" sz="1200" dirty="0"/>
              <a:t>map</a:t>
            </a:r>
            <a:r>
              <a:rPr lang="zh-CN" altLang="en-US" sz="1200" dirty="0"/>
              <a:t>的形式传到服务端</a:t>
            </a: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CN" altLang="en-US" sz="1200" dirty="0"/>
              <a:t>用户调用 </a:t>
            </a:r>
            <a:r>
              <a:rPr lang="en-US" altLang="zh-CN" sz="1200" dirty="0" err="1"/>
              <a:t>GenericLoad</a:t>
            </a:r>
            <a:r>
              <a:rPr lang="en-US" altLang="zh-CN" sz="1200" dirty="0"/>
              <a:t> </a:t>
            </a:r>
            <a:r>
              <a:rPr lang="zh-CN" altLang="en-US" sz="1200" dirty="0"/>
              <a:t>加载并生成 </a:t>
            </a:r>
            <a:r>
              <a:rPr lang="en-US" altLang="zh-CN" sz="1200" dirty="0" err="1"/>
              <a:t>GenericService</a:t>
            </a:r>
            <a:r>
              <a:rPr lang="en-US" altLang="zh-CN" sz="1200" dirty="0"/>
              <a:t> </a:t>
            </a:r>
            <a:r>
              <a:rPr lang="zh-CN" altLang="en-US" sz="1200" dirty="0"/>
              <a:t>的 </a:t>
            </a:r>
            <a:r>
              <a:rPr lang="en-US" altLang="zh-CN" sz="1200" dirty="0"/>
              <a:t>invoke</a:t>
            </a:r>
            <a:r>
              <a:rPr lang="zh-CN" altLang="en-US" sz="1200" dirty="0"/>
              <a:t>代理方法，调用方式如图</a:t>
            </a:r>
            <a:r>
              <a:rPr lang="en-US" altLang="zh-CN" sz="1200" dirty="0"/>
              <a:t>2</a:t>
            </a:r>
            <a:r>
              <a:rPr lang="zh-CN" altLang="en-US" sz="1200" dirty="0"/>
              <a:t> </a:t>
            </a:r>
            <a:endParaRPr lang="en-US" altLang="zh-CN" sz="1200" dirty="0"/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使用场景：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dirty="0"/>
              <a:t> 内部用成千上万的</a:t>
            </a:r>
            <a:r>
              <a:rPr lang="en-US" altLang="zh-CN" sz="1200" dirty="0" err="1"/>
              <a:t>dubbo</a:t>
            </a:r>
            <a:r>
              <a:rPr lang="zh-CN" altLang="en-US" sz="1200" dirty="0"/>
              <a:t>服务想要暴露到外网，用</a:t>
            </a:r>
            <a:r>
              <a:rPr lang="en-US" altLang="zh-CN" sz="1200" dirty="0"/>
              <a:t>go</a:t>
            </a:r>
            <a:r>
              <a:rPr lang="zh-CN" altLang="en-US" sz="1200" dirty="0"/>
              <a:t>做网关，统一做外网请求到</a:t>
            </a:r>
            <a:r>
              <a:rPr lang="en-US" altLang="zh-CN" sz="1200" dirty="0" err="1"/>
              <a:t>dubbo</a:t>
            </a:r>
            <a:r>
              <a:rPr lang="zh-CN" altLang="en-US" sz="1200" dirty="0"/>
              <a:t>服务的转发以及统一的接口鉴权。其中，用</a:t>
            </a:r>
            <a:r>
              <a:rPr lang="en-US" altLang="zh-CN" sz="1200" dirty="0" err="1"/>
              <a:t>dubbo</a:t>
            </a:r>
            <a:r>
              <a:rPr lang="en-US" altLang="zh-CN" sz="1200" dirty="0"/>
              <a:t>-go</a:t>
            </a:r>
            <a:r>
              <a:rPr lang="zh-CN" altLang="en-US" sz="1200" dirty="0"/>
              <a:t>作为消费端泛化调用后台的</a:t>
            </a:r>
            <a:r>
              <a:rPr lang="en-US" altLang="zh-CN" sz="1200" dirty="0" err="1"/>
              <a:t>dubbo</a:t>
            </a:r>
            <a:r>
              <a:rPr lang="zh-CN" altLang="en-US" sz="1200" dirty="0"/>
              <a:t>服务，承担服务转发的职责。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04584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引出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GRPC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的话题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invoker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的抽象下，很容易解决这种异构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RPC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的问题。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常见的场景是，公司别的语言已经有一套自己的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RPC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框架了，但是现在想用使用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golang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那么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dubbogo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这种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invoker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机制就能够很容易完成。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如果单纯只有一个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RPC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，那么只需要在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Invoker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这一级就可以完成扩展。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但是如果该公司内部有自己的服务治理框架，比如自己的服务注册与发现，那么就不能仅仅是实现一个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invoker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。这个我们后面到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k8s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的时候再来审视一下如何做这种服务注册与发现之间的扩展与适配。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2995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err="1"/>
              <a:t>Grpc</a:t>
            </a:r>
            <a:r>
              <a:rPr kumimoji="1" lang="zh-CN" altLang="en-US" dirty="0"/>
              <a:t>实际上已经解决了</a:t>
            </a:r>
            <a:r>
              <a:rPr kumimoji="1" lang="en-US" altLang="zh-CN" dirty="0"/>
              <a:t>transport</a:t>
            </a:r>
            <a:r>
              <a:rPr kumimoji="1" lang="zh-CN" altLang="en-US" dirty="0"/>
              <a:t>和</a:t>
            </a:r>
            <a:r>
              <a:rPr kumimoji="1" lang="en-US" altLang="zh-CN" dirty="0"/>
              <a:t>codec</a:t>
            </a:r>
            <a:r>
              <a:rPr kumimoji="1" lang="zh-CN" altLang="en-US" dirty="0"/>
              <a:t>的问题。</a:t>
            </a:r>
            <a:endParaRPr kumimoji="1" lang="en-US" altLang="zh-CN" dirty="0"/>
          </a:p>
          <a:p>
            <a:endParaRPr kumimoji="1"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整个过程，我更加喜欢称为适配，即适配器模式的那个适配。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1796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快速过一遍，没必要详细做源码分析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关键在于拿到</a:t>
            </a:r>
            <a:r>
              <a:rPr kumimoji="1" lang="en-US" altLang="zh-CN" dirty="0"/>
              <a:t>service</a:t>
            </a:r>
            <a:r>
              <a:rPr kumimoji="1" lang="zh-CN" altLang="en-US" dirty="0"/>
              <a:t> </a:t>
            </a:r>
            <a:r>
              <a:rPr kumimoji="1" lang="en-US" altLang="zh-CN" dirty="0"/>
              <a:t>desc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7648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323161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关键在于拿到</a:t>
            </a:r>
            <a:r>
              <a:rPr kumimoji="1" lang="en-US" altLang="zh-CN" dirty="0"/>
              <a:t>service</a:t>
            </a:r>
            <a:r>
              <a:rPr kumimoji="1" lang="zh-CN" altLang="en-US" dirty="0"/>
              <a:t> </a:t>
            </a:r>
            <a:r>
              <a:rPr kumimoji="1" lang="en-US" altLang="zh-CN" dirty="0"/>
              <a:t>desc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101065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关键是：</a:t>
            </a:r>
            <a:endParaRPr kumimoji="1" lang="en-US" altLang="zh-CN" dirty="0"/>
          </a:p>
          <a:p>
            <a:pPr marL="228600" indent="-228600">
              <a:buAutoNum type="arabicPeriod"/>
            </a:pPr>
            <a:r>
              <a:rPr kumimoji="1" lang="zh-CN" altLang="en-US" dirty="0"/>
              <a:t>创建</a:t>
            </a:r>
            <a:r>
              <a:rPr kumimoji="1" lang="en-US" altLang="zh-CN" dirty="0" err="1"/>
              <a:t>ClientConn</a:t>
            </a:r>
            <a:endParaRPr kumimoji="1" lang="en-US" altLang="zh-CN" dirty="0"/>
          </a:p>
          <a:p>
            <a:pPr marL="228600" indent="-228600">
              <a:buAutoNum type="arabicPeriod"/>
            </a:pPr>
            <a:r>
              <a:rPr kumimoji="1" lang="zh-CN" altLang="en-US" dirty="0"/>
              <a:t>找到对应的方法，输入参数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47260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35230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关键是：</a:t>
            </a:r>
            <a:endParaRPr kumimoji="1" lang="en-US" altLang="zh-CN" dirty="0"/>
          </a:p>
          <a:p>
            <a:pPr marL="228600" indent="-228600">
              <a:buAutoNum type="arabicPeriod"/>
            </a:pPr>
            <a:r>
              <a:rPr kumimoji="1" lang="zh-CN" altLang="en-US" dirty="0"/>
              <a:t>创建</a:t>
            </a:r>
            <a:r>
              <a:rPr kumimoji="1" lang="en-US" altLang="zh-CN" dirty="0" err="1"/>
              <a:t>ClientConn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874891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关键是：</a:t>
            </a:r>
            <a:endParaRPr kumimoji="1" lang="en-US" altLang="zh-CN" dirty="0"/>
          </a:p>
          <a:p>
            <a:r>
              <a:rPr kumimoji="1" lang="en-US" altLang="zh-CN" dirty="0"/>
              <a:t>1.</a:t>
            </a:r>
            <a:r>
              <a:rPr kumimoji="1" lang="zh-CN" altLang="en-US" dirty="0"/>
              <a:t> 找到对应的方法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651480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0763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基于 </a:t>
            </a:r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hystrix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-go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判断对象是接口方法。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command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user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defined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function</a:t>
            </a: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保护窗口这种东西，很多时候都是依赖于经验法则，就是我凭借自己的经验，觉得这个东西应该是多久；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还有一种则是依赖于探针。所谓探针就是我放一点点流量过去，看看效果。好的话我就继续放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——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这就很像一些服务恢复策略。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  <a:p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服务恢复策略：粗暴的就是直接全流量打开，感觉大家应该不至于那么粗糙；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好点的就是，流量一点点放过去，如果运作正常，我就加大；不正常那就继续熔断。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799326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保护高并发系统：降级（限流、熔断）和缓存。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dubbogo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本地就会缓存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列表，以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protocol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@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interface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为维度。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不同的限流方法采用不同的限流算法，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qps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限流算法：</a:t>
            </a:r>
            <a:r>
              <a:rPr lang="e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QPS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算法、系统并发度、漏桶（</a:t>
            </a:r>
            <a:r>
              <a:rPr lang="e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Leaky Bucket</a:t>
            </a:r>
            <a:r>
              <a:rPr lang="zh-CN" altLang="e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算法、令牌桶（</a:t>
            </a:r>
            <a:r>
              <a:rPr lang="e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Token Bucket</a:t>
            </a:r>
            <a:r>
              <a:rPr lang="zh-CN" altLang="e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算法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自适应限流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TCP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BBR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算法。这部分正在开发中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因为它依赖于采集到的性能数据，而采集的性能数据，正在开发中；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不同的限流方法采用不同的限流动作：拒绝请求还是有限度的随机放过？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35279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接口抽象很棒，限流对象是一个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schema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，理论上很容易扩展。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95185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" altLang="zh-CN" dirty="0" err="1"/>
              <a:t>dubbo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</a:t>
            </a:r>
            <a:r>
              <a:rPr lang="en" altLang="zh-CN" dirty="0" err="1"/>
              <a:t>TpsLimitFilter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实现，是不允许接入自己</a:t>
            </a:r>
            <a:r>
              <a:rPr lang="en" altLang="zh-CN" dirty="0" err="1"/>
              <a:t>TpsLimiter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的实现的。虽然</a:t>
            </a:r>
            <a:r>
              <a:rPr lang="en" altLang="zh-CN" dirty="0" err="1"/>
              <a:t>dubbo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的官方文档里面声称可以在</a:t>
            </a:r>
            <a:r>
              <a:rPr lang="en" altLang="zh-CN" dirty="0"/>
              <a:t>method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级别上进行限流。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16989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TpsLimiter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对应到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</a:t>
            </a:r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TpsLimiter</a:t>
            </a:r>
            <a:r>
              <a:rPr lang="zh-CN" altLang="e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还需要承担解决第一个问题的职责。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而</a:t>
            </a:r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TpsLimitStrategy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则是第二个问题的抽象的接口定义。它代表的是纯粹的算法。该接口完全没有参数，实际上，所有的实现需要维护自身的状态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对于大部分实现而言，它大概只需要获取一下系统时间戳，所以不需要参数。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最后一个接口</a:t>
            </a:r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RejectedExecutionHandler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代表的是拒绝策略。在</a:t>
            </a:r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TpsLimitFilter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里面，如果它调用</a:t>
            </a:r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TpsLimiter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的实现，发现该请求被拒绝，那么就会使用该接口的实现来获取一个返回值，返回给客户端。</a:t>
            </a: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243574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针对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版本的实现，非线程安全。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161826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SildingWindow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它永远计算的都是接收到请求的那一刻往前回溯一分钟的请求数量。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25557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</a:t>
            </a:r>
            <a:r>
              <a:rPr lang="zh-CN" altLang="en-US" dirty="0"/>
              <a:t>与</a:t>
            </a:r>
            <a:r>
              <a:rPr lang="en-US" altLang="zh-CN" dirty="0"/>
              <a:t>java</a:t>
            </a:r>
            <a:r>
              <a:rPr lang="zh-CN" altLang="en-US" dirty="0"/>
              <a:t>之间的互联互通。如果其余的语言的实现能够和</a:t>
            </a:r>
            <a:r>
              <a:rPr lang="en-US" altLang="zh-CN" dirty="0"/>
              <a:t>java</a:t>
            </a:r>
            <a:r>
              <a:rPr lang="zh-CN" altLang="en-US" dirty="0"/>
              <a:t> </a:t>
            </a:r>
            <a:r>
              <a:rPr lang="en-US" altLang="zh-CN" dirty="0" err="1"/>
              <a:t>dubbo</a:t>
            </a:r>
            <a:r>
              <a:rPr lang="zh-CN" altLang="en-US" dirty="0"/>
              <a:t>无缝连接，那么</a:t>
            </a:r>
            <a:r>
              <a:rPr lang="en-US" altLang="zh-CN" dirty="0"/>
              <a:t>go</a:t>
            </a:r>
            <a:r>
              <a:rPr lang="zh-CN" altLang="en-US" dirty="0"/>
              <a:t>应该也是能够适配过去。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08560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时间窗口精度问题：我们设想一下，假如说我们把时间窗口设置为一分钟，允许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次调用。然而，在前十秒的时候就调用了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次。在后面的五十秒，服务器虽然将所有的请求都处理完了，然是因为窗口还没到新窗口，所以这个时间段过来的请求，全部会被拒绝。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dubbogo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的时间粒度是 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ms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，足够精细，总体来看还是均匀的。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当窗口比较小的时候，它的实际效果就和令牌桶比较接近了。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qps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估算问题：压测。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不同请求之间的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qps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降级。比如说好几个服务设置的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qps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限制是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，但是我们希望达到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的时候，优先丢弃到不重要的请求，而重要的请求，我们可以考虑继续服务。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分级限流：针对不同用户设置不同的限流值。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对会员的限速就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1000</a:t>
            </a:r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qps</a:t>
            </a:r>
            <a:r>
              <a:rPr lang="zh-CN" altLang="e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非会员是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500</a:t>
            </a:r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qps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，怎么处理？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会员和非会员的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我会通过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区分开，然后不同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service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设置不同的</a:t>
            </a:r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tps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limiter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，这个能做到吗？目前你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limiter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配置我看是单机全局的，其中一种折中处理方法是：加个代理让会员和非会员走不同的服务链路。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如果会员和非会员共享实例，那就比较没办法了，改进的地方就是 </a:t>
            </a:r>
            <a:r>
              <a:rPr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dubbogo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需要在读取配置的时候，允许用户自定义自己的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limit rate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，在单机上根据不同的配置设置不同的 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limiter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请求端熔断。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无论是熔断、限流还是负载均衡，其实根源都在于，如何评估一个服务运转正常并且未来还会保持正常。它们面临的都是同一个问题，只是解决问题思路不同。相比之下熔断和限流更加有点破罐子破摔的味道。当然好听的说法就是保险、兜底。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090824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最终步骤就是：</a:t>
            </a:r>
          </a:p>
          <a:p>
            <a:r>
              <a:rPr lang="zh-CN" altLang="en-US" dirty="0"/>
              <a:t>告知注册中心，即将关闭，此时等待并处理请求；</a:t>
            </a:r>
          </a:p>
          <a:p>
            <a:r>
              <a:rPr lang="zh-CN" altLang="en-US" dirty="0"/>
              <a:t>注册中心通知别的客户端，别的客户端停止发送新请求，等待已发请求的响应；</a:t>
            </a:r>
          </a:p>
          <a:p>
            <a:r>
              <a:rPr lang="zh-CN" altLang="en-US" dirty="0"/>
              <a:t>节点处理完所有接收到的请求并且返回响应后，释放作为服务端相关的组件和资源；</a:t>
            </a:r>
          </a:p>
          <a:p>
            <a:r>
              <a:rPr lang="zh-CN" altLang="en-US" dirty="0"/>
              <a:t>节点释放作为客户端的组件和资源；</a:t>
            </a:r>
          </a:p>
          <a:p>
            <a:br>
              <a:rPr lang="zh-CN" altLang="en-US" dirty="0"/>
            </a:b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30652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于服务端而言，大概是“请求传输时长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服务响应时长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响应传输时长”。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大多数情况下，</a:t>
            </a:r>
            <a:r>
              <a:rPr lang="en" altLang="zh-CN" dirty="0" err="1"/>
              <a:t>step_timeout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默认值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秒足以应付，所以总时长是 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60s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从这里开始提及一下没有实现的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BBR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算法，自然过渡到下一章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——BBR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需要监控数据，尤其是当前的机器性能的数据</a:t>
            </a:r>
            <a:br>
              <a:rPr lang="zh-CN" altLang="en-US" dirty="0"/>
            </a:b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65409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953714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Metrics,</a:t>
            </a:r>
            <a:r>
              <a:rPr kumimoji="1" lang="zh-CN" altLang="en-US" dirty="0"/>
              <a:t> </a:t>
            </a:r>
            <a:r>
              <a:rPr kumimoji="1" lang="en-US" altLang="zh-CN" dirty="0"/>
              <a:t>tracing,</a:t>
            </a:r>
            <a:r>
              <a:rPr kumimoji="1" lang="zh-CN" altLang="en-US" dirty="0"/>
              <a:t> </a:t>
            </a:r>
            <a:r>
              <a:rPr kumimoji="1" lang="en-US" altLang="zh-CN" dirty="0"/>
              <a:t>logging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644738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主要参考</a:t>
            </a:r>
            <a:r>
              <a:rPr kumimoji="1" lang="en-US" altLang="zh-CN" dirty="0"/>
              <a:t>Alibaba</a:t>
            </a:r>
            <a:r>
              <a:rPr kumimoji="1" lang="zh-CN" altLang="en-US" dirty="0"/>
              <a:t> </a:t>
            </a:r>
            <a:r>
              <a:rPr kumimoji="1" lang="en-US" altLang="zh-CN" dirty="0"/>
              <a:t>metrics-all</a:t>
            </a:r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92015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主要参考</a:t>
            </a:r>
            <a:r>
              <a:rPr kumimoji="1" lang="en-US" altLang="zh-CN" dirty="0"/>
              <a:t>Alibaba</a:t>
            </a:r>
            <a:r>
              <a:rPr kumimoji="1" lang="zh-CN" altLang="en-US" dirty="0"/>
              <a:t> </a:t>
            </a:r>
            <a:r>
              <a:rPr kumimoji="1" lang="en-US" altLang="zh-CN" dirty="0"/>
              <a:t>metrics-all</a:t>
            </a:r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354082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主要参考</a:t>
            </a:r>
            <a:r>
              <a:rPr kumimoji="1" lang="en-US" altLang="zh-CN" dirty="0"/>
              <a:t>Alibaba</a:t>
            </a:r>
            <a:r>
              <a:rPr kumimoji="1" lang="zh-CN" altLang="en-US" dirty="0"/>
              <a:t> </a:t>
            </a:r>
            <a:r>
              <a:rPr kumimoji="1" lang="en-US" altLang="zh-CN" dirty="0"/>
              <a:t>metrics-all</a:t>
            </a:r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924594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组的概念，比如说</a:t>
            </a:r>
            <a:r>
              <a:rPr kumimoji="1" lang="en-US" altLang="zh-CN" dirty="0" err="1"/>
              <a:t>dubbo</a:t>
            </a:r>
            <a:r>
              <a:rPr kumimoji="1" lang="zh-CN" altLang="en-US" dirty="0"/>
              <a:t>框架自身的作为一个组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比如说机器自身的作为一组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是一个逻辑上的概念，是监控数据的阻止方式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39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89949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40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90120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不同的地方，如网络引擎 </a:t>
            </a:r>
            <a:r>
              <a:rPr lang="en-US" altLang="zh-CN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Getty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、</a:t>
            </a:r>
            <a:r>
              <a:rPr lang="en-US" altLang="zh-CN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extension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、服务代理</a:t>
            </a:r>
            <a:endParaRPr lang="en-US" altLang="zh-CN" sz="1200" dirty="0">
              <a:solidFill>
                <a:srgbClr val="53585F"/>
              </a:solidFill>
              <a:latin typeface="PingFang SC Regular"/>
              <a:ea typeface="PingFang SC Regular"/>
            </a:endParaRPr>
          </a:p>
          <a:p>
            <a:endParaRPr lang="en-US" altLang="zh-CN" sz="1200" dirty="0">
              <a:solidFill>
                <a:srgbClr val="53585F"/>
              </a:solidFill>
              <a:latin typeface="PingFang SC Regular"/>
              <a:ea typeface="PingFang SC Regular"/>
            </a:endParaRPr>
          </a:p>
          <a:p>
            <a:r>
              <a:rPr lang="en-US" altLang="zh-CN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Proxy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的差异：在</a:t>
            </a:r>
            <a:r>
              <a:rPr lang="en-US" altLang="zh-CN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Java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，依赖于</a:t>
            </a:r>
            <a:r>
              <a:rPr lang="en-US" altLang="zh-CN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JDK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的动态代理或者</a:t>
            </a:r>
            <a:r>
              <a:rPr lang="en-US" altLang="zh-CN" sz="1200" dirty="0" err="1">
                <a:solidFill>
                  <a:srgbClr val="53585F"/>
                </a:solidFill>
                <a:latin typeface="PingFang SC Regular"/>
                <a:ea typeface="PingFang SC Regular"/>
              </a:rPr>
              <a:t>cglib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代理之类的，而在</a:t>
            </a:r>
            <a:r>
              <a:rPr lang="en-US" altLang="zh-CN" sz="1200" dirty="0" err="1">
                <a:solidFill>
                  <a:srgbClr val="53585F"/>
                </a:solidFill>
                <a:latin typeface="PingFang SC Regular"/>
                <a:ea typeface="PingFang SC Regular"/>
              </a:rPr>
              <a:t>dubbogo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中，代理是通过反射替换原有的方法。将方法调用引导过去真实调用的地方。本质上是类似的。</a:t>
            </a:r>
            <a:endParaRPr lang="en-US" altLang="zh-CN" sz="1200" dirty="0">
              <a:solidFill>
                <a:srgbClr val="53585F"/>
              </a:solidFill>
              <a:latin typeface="PingFang SC Regular"/>
              <a:ea typeface="PingFang SC Regular"/>
            </a:endParaRPr>
          </a:p>
          <a:p>
            <a:endParaRPr lang="en-US" altLang="zh-CN" sz="1200" dirty="0">
              <a:solidFill>
                <a:srgbClr val="53585F"/>
              </a:solidFill>
              <a:latin typeface="PingFang SC Regular"/>
              <a:ea typeface="PingFang SC Regular"/>
            </a:endParaRPr>
          </a:p>
          <a:p>
            <a:endParaRPr lang="en-US" altLang="zh-CN" sz="1200" dirty="0">
              <a:solidFill>
                <a:srgbClr val="53585F"/>
              </a:solidFill>
              <a:latin typeface="PingFang SC Regular"/>
              <a:ea typeface="PingFang SC Regular"/>
            </a:endParaRPr>
          </a:p>
          <a:p>
            <a:r>
              <a:rPr lang="en-US" altLang="zh-CN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SPI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 </a:t>
            </a:r>
            <a:r>
              <a:rPr lang="en-US" altLang="zh-CN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=&gt;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 配置</a:t>
            </a:r>
            <a:r>
              <a:rPr lang="en-US" altLang="zh-CN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+extension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 </a:t>
            </a:r>
            <a:r>
              <a:rPr lang="en-US" altLang="zh-CN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=</a:t>
            </a:r>
            <a:r>
              <a:rPr lang="zh-CN" altLang="en-US" sz="1200" dirty="0">
                <a:solidFill>
                  <a:srgbClr val="53585F"/>
                </a:solidFill>
                <a:latin typeface="PingFang SC Regular"/>
                <a:ea typeface="PingFang SC Regular"/>
              </a:rPr>
              <a:t> 扩展性强</a:t>
            </a:r>
            <a:endParaRPr lang="en-US" altLang="zh-CN" sz="1200" dirty="0">
              <a:solidFill>
                <a:srgbClr val="53585F"/>
              </a:solidFill>
              <a:latin typeface="PingFang SC Regular"/>
              <a:ea typeface="PingFang SC Regular"/>
            </a:endParaRPr>
          </a:p>
          <a:p>
            <a:endParaRPr lang="en-US" altLang="zh-CN" sz="1200" dirty="0">
              <a:solidFill>
                <a:srgbClr val="53585F"/>
              </a:solidFill>
              <a:latin typeface="PingFang SC Regular"/>
              <a:ea typeface="PingFang SC Regular"/>
            </a:endParaRPr>
          </a:p>
          <a:p>
            <a:endParaRPr lang="en-US" altLang="zh-CN" dirty="0">
              <a:ea typeface="宋体" panose="02010600030101010101" pitchFamily="2" charset="-122"/>
            </a:endParaRPr>
          </a:p>
          <a:p>
            <a:r>
              <a:rPr lang="zh-CN" altLang="en-US" dirty="0">
                <a:ea typeface="宋体" panose="02010600030101010101" pitchFamily="2" charset="-122"/>
              </a:rPr>
              <a:t>语言差异</a:t>
            </a:r>
            <a:r>
              <a:rPr lang="en-US" altLang="zh-CN" dirty="0">
                <a:ea typeface="宋体" panose="02010600030101010101" pitchFamily="2" charset="-122"/>
              </a:rPr>
              <a:t>+</a:t>
            </a:r>
            <a:r>
              <a:rPr lang="zh-CN" altLang="en-US" dirty="0">
                <a:ea typeface="宋体" panose="02010600030101010101" pitchFamily="2" charset="-122"/>
              </a:rPr>
              <a:t>简化</a:t>
            </a:r>
            <a:endParaRPr lang="en-US" altLang="zh-CN" dirty="0">
              <a:ea typeface="宋体" panose="02010600030101010101" pitchFamily="2" charset="-122"/>
            </a:endParaRPr>
          </a:p>
          <a:p>
            <a:endParaRPr lang="en-US" altLang="zh-CN" dirty="0">
              <a:ea typeface="宋体" panose="02010600030101010101" pitchFamily="2" charset="-122"/>
            </a:endParaRPr>
          </a:p>
          <a:p>
            <a:r>
              <a:rPr lang="en-US" altLang="zh-CN" dirty="0">
                <a:ea typeface="宋体" panose="02010600030101010101" pitchFamily="2" charset="-122"/>
              </a:rPr>
              <a:t>Exchange</a:t>
            </a:r>
            <a:r>
              <a:rPr lang="zh-CN" altLang="en-US" dirty="0">
                <a:ea typeface="宋体" panose="02010600030101010101" pitchFamily="2" charset="-122"/>
              </a:rPr>
              <a:t>层去掉了</a:t>
            </a:r>
            <a:endParaRPr lang="en-US" altLang="zh-CN" dirty="0">
              <a:ea typeface="宋体" panose="02010600030101010101" pitchFamily="2" charset="-122"/>
            </a:endParaRPr>
          </a:p>
          <a:p>
            <a:endParaRPr lang="en-US" altLang="zh-CN" dirty="0">
              <a:ea typeface="宋体" panose="02010600030101010101" pitchFamily="2" charset="-122"/>
            </a:endParaRPr>
          </a:p>
          <a:p>
            <a:r>
              <a:rPr lang="zh-CN" altLang="en-US" dirty="0">
                <a:ea typeface="宋体" panose="02010600030101010101" pitchFamily="2" charset="-122"/>
              </a:rPr>
              <a:t>易拓展性</a:t>
            </a:r>
            <a:endParaRPr lang="en-US" altLang="zh-CN" dirty="0">
              <a:ea typeface="宋体" panose="02010600030101010101" pitchFamily="2" charset="-122"/>
            </a:endParaRPr>
          </a:p>
          <a:p>
            <a:endParaRPr lang="en-US" altLang="zh-CN" dirty="0">
              <a:ea typeface="宋体" panose="02010600030101010101" pitchFamily="2" charset="-122"/>
            </a:endParaRPr>
          </a:p>
          <a:p>
            <a:r>
              <a:rPr lang="zh-CN" altLang="en-US" dirty="0">
                <a:ea typeface="宋体" panose="02010600030101010101" pitchFamily="2" charset="-122"/>
              </a:rPr>
              <a:t>关键部分都是类似的。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88982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zh-CN" altLang="en-US" sz="1200" dirty="0"/>
              <a:t>以 </a:t>
            </a:r>
            <a:r>
              <a:rPr kumimoji="1" lang="en-US" altLang="zh-CN" sz="1200" dirty="0"/>
              <a:t>interface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+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group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+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version</a:t>
            </a:r>
            <a:r>
              <a:rPr kumimoji="1" lang="zh-CN" altLang="en-US" sz="1200" dirty="0"/>
              <a:t> 为</a:t>
            </a:r>
            <a:r>
              <a:rPr kumimoji="1" lang="en-US" altLang="zh-CN" sz="1200" dirty="0"/>
              <a:t>key</a:t>
            </a:r>
            <a:r>
              <a:rPr kumimoji="1" lang="zh-CN" altLang="en-US" sz="1200" dirty="0"/>
              <a:t> 的</a:t>
            </a:r>
            <a:r>
              <a:rPr kumimoji="1" lang="en-US" altLang="zh-CN" sz="1200" dirty="0" err="1"/>
              <a:t>kv</a:t>
            </a:r>
            <a:r>
              <a:rPr kumimoji="1" lang="zh-CN" altLang="en-US" sz="1200" dirty="0"/>
              <a:t> 数据。</a:t>
            </a:r>
            <a:endParaRPr kumimoji="1" lang="en-US" altLang="zh-CN" sz="1200" dirty="0"/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interface</a:t>
            </a: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非常类似于将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Protocol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之上的部分换掉。虽然还没替换完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41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5196243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zh-CN" altLang="en-US" sz="1200" dirty="0"/>
              <a:t>以 </a:t>
            </a:r>
            <a:r>
              <a:rPr kumimoji="1" lang="en-US" altLang="zh-CN" sz="1200" dirty="0"/>
              <a:t>interface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+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group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+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version</a:t>
            </a:r>
            <a:r>
              <a:rPr kumimoji="1" lang="zh-CN" altLang="en-US" sz="1200" dirty="0"/>
              <a:t> 为</a:t>
            </a:r>
            <a:r>
              <a:rPr kumimoji="1" lang="en-US" altLang="zh-CN" sz="1200" dirty="0"/>
              <a:t>key</a:t>
            </a:r>
            <a:r>
              <a:rPr kumimoji="1" lang="zh-CN" altLang="en-US" sz="1200" dirty="0"/>
              <a:t> 的</a:t>
            </a:r>
            <a:r>
              <a:rPr kumimoji="1" lang="en-US" altLang="zh-CN" sz="1200" dirty="0" err="1"/>
              <a:t>kv</a:t>
            </a:r>
            <a:r>
              <a:rPr kumimoji="1" lang="zh-CN" altLang="en-US" sz="1200" dirty="0"/>
              <a:t> 数据。</a:t>
            </a:r>
            <a:endParaRPr kumimoji="1" lang="en-US" altLang="zh-CN" sz="1200" dirty="0"/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interface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42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7954043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zh-CN" altLang="en-US" sz="1200" dirty="0"/>
              <a:t>以 </a:t>
            </a:r>
            <a:r>
              <a:rPr kumimoji="1" lang="en-US" altLang="zh-CN" sz="1200" dirty="0"/>
              <a:t>interface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+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group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+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version</a:t>
            </a:r>
            <a:r>
              <a:rPr kumimoji="1" lang="zh-CN" altLang="en-US" sz="1200" dirty="0"/>
              <a:t> 为</a:t>
            </a:r>
            <a:r>
              <a:rPr kumimoji="1" lang="en-US" altLang="zh-CN" sz="1200" dirty="0"/>
              <a:t>key</a:t>
            </a:r>
            <a:r>
              <a:rPr kumimoji="1" lang="zh-CN" altLang="en-US" sz="1200" dirty="0"/>
              <a:t> 的</a:t>
            </a:r>
            <a:r>
              <a:rPr kumimoji="1" lang="en-US" altLang="zh-CN" sz="1200" dirty="0" err="1"/>
              <a:t>kv</a:t>
            </a:r>
            <a:r>
              <a:rPr kumimoji="1" lang="zh-CN" altLang="en-US" sz="1200" dirty="0"/>
              <a:t> 数据。</a:t>
            </a:r>
            <a:endParaRPr kumimoji="1" lang="en-US" altLang="zh-CN" sz="1200" dirty="0"/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interface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43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376278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1200" dirty="0">
                <a:solidFill>
                  <a:schemeClr val="bg1"/>
                </a:solidFill>
              </a:rPr>
              <a:t>挑战：</a:t>
            </a:r>
            <a:endParaRPr kumimoji="1" lang="en-US" altLang="zh-CN" sz="12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zh-CN" altLang="en-US" sz="1200" dirty="0">
                <a:solidFill>
                  <a:schemeClr val="bg1"/>
                </a:solidFill>
              </a:rPr>
              <a:t>单独维护</a:t>
            </a:r>
            <a:r>
              <a:rPr kumimoji="1" lang="en-US" altLang="zh-CN" sz="1200" dirty="0">
                <a:solidFill>
                  <a:schemeClr val="bg1"/>
                </a:solidFill>
              </a:rPr>
              <a:t>operator</a:t>
            </a:r>
            <a:r>
              <a:rPr kumimoji="1" lang="zh-CN" altLang="en-US" sz="1200" dirty="0">
                <a:solidFill>
                  <a:schemeClr val="bg1"/>
                </a:solidFill>
              </a:rPr>
              <a:t>的运维成本</a:t>
            </a:r>
            <a:endParaRPr kumimoji="1" lang="en-US" altLang="zh-CN" sz="12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zh-CN" altLang="en-US" sz="1200" dirty="0">
                <a:solidFill>
                  <a:schemeClr val="bg1"/>
                </a:solidFill>
              </a:rPr>
              <a:t>发布模式</a:t>
            </a:r>
            <a:endParaRPr kumimoji="1" lang="en-US" altLang="zh-CN" sz="12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zh-CN" sz="1200" dirty="0">
              <a:solidFill>
                <a:schemeClr val="bg1"/>
              </a:solidFill>
            </a:endParaRPr>
          </a:p>
          <a:p>
            <a:r>
              <a:rPr kumimoji="1" lang="zh-CN" altLang="en-US" sz="1200" dirty="0">
                <a:solidFill>
                  <a:schemeClr val="bg1"/>
                </a:solidFill>
              </a:rPr>
              <a:t>优势：</a:t>
            </a:r>
            <a:endParaRPr kumimoji="1" lang="en-US" altLang="zh-CN" sz="12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zh-CN" altLang="en-US" sz="1200" dirty="0">
                <a:solidFill>
                  <a:schemeClr val="bg1"/>
                </a:solidFill>
              </a:rPr>
              <a:t>业界主流</a:t>
            </a:r>
            <a:endParaRPr kumimoji="1" lang="en-US" altLang="zh-CN" sz="12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zh-CN" altLang="en-US" sz="1200" dirty="0">
                <a:solidFill>
                  <a:schemeClr val="bg1"/>
                </a:solidFill>
              </a:rPr>
              <a:t>高度定制化</a:t>
            </a:r>
            <a:endParaRPr kumimoji="1"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44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35208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45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577501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基础代码已经完成，需要结合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Config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Center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一起使用；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Tracing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基于 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OpenTracing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已经有初步实现，正在嵌入 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promethus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能力；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K8s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：通过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operator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形式以 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crd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形式进行服务注册，提供最大程度的灵活性，打通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和 </a:t>
            </a:r>
            <a:r>
              <a:rPr kumimoji="1"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Go;</a:t>
            </a:r>
          </a:p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云原生：基于 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dubbogo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打造 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的控制平面；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46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9799825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47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3108466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元旦左右杭州 </a:t>
            </a:r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dubbo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大会上，涂鸦智能会进行一次落地实践演讲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48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7942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Dubbogo</a:t>
            </a:r>
            <a:r>
              <a:rPr lang="zh-CN" altLang="en-US" dirty="0"/>
              <a:t>，就像是用积木搭起来的。不同组件之间通过接口通信，可以很容易替换掉其中的某个实现。</a:t>
            </a:r>
            <a:endParaRPr lang="en-US" altLang="zh-CN" dirty="0"/>
          </a:p>
          <a:p>
            <a:endParaRPr lang="en-US" dirty="0"/>
          </a:p>
          <a:p>
            <a:r>
              <a:rPr lang="zh-CN" altLang="en-US" dirty="0"/>
              <a:t>所以从设计上来说，</a:t>
            </a:r>
            <a:r>
              <a:rPr lang="en-US" altLang="zh-CN" dirty="0" err="1"/>
              <a:t>dubbogo</a:t>
            </a:r>
            <a:r>
              <a:rPr lang="zh-CN" altLang="en-US" dirty="0"/>
              <a:t>可以说是在</a:t>
            </a:r>
            <a:r>
              <a:rPr lang="en-US" altLang="zh-CN" dirty="0"/>
              <a:t>go</a:t>
            </a:r>
            <a:r>
              <a:rPr lang="zh-CN" altLang="en-US" dirty="0"/>
              <a:t>语言这边异构</a:t>
            </a:r>
            <a:r>
              <a:rPr lang="en-US" altLang="zh-CN" dirty="0"/>
              <a:t>RPC</a:t>
            </a:r>
            <a:r>
              <a:rPr lang="zh-CN" altLang="en-US" dirty="0"/>
              <a:t>方案的不二之选。</a:t>
            </a:r>
            <a:endParaRPr lang="en-US" altLang="zh-CN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69931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8874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Protocol</a:t>
            </a:r>
            <a:r>
              <a:rPr kumimoji="1" lang="zh-CN" altLang="en-US" dirty="0"/>
              <a:t>之上：以服务治理等为核心</a:t>
            </a:r>
            <a:endParaRPr kumimoji="1" lang="en-US" altLang="zh-CN" dirty="0"/>
          </a:p>
          <a:p>
            <a:r>
              <a:rPr kumimoji="1" lang="en-US" altLang="zh-CN" dirty="0"/>
              <a:t>Protocol</a:t>
            </a:r>
            <a:r>
              <a:rPr kumimoji="1" lang="zh-CN" altLang="en-US" dirty="0"/>
              <a:t>之下：真正的</a:t>
            </a:r>
            <a:r>
              <a:rPr kumimoji="1" lang="en-US" altLang="zh-CN" dirty="0"/>
              <a:t>RPC</a:t>
            </a:r>
            <a:r>
              <a:rPr kumimoji="1" lang="zh-CN" altLang="en-US" dirty="0"/>
              <a:t>部分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突出</a:t>
            </a:r>
            <a:r>
              <a:rPr kumimoji="1" lang="en-US" altLang="zh-CN" dirty="0" err="1"/>
              <a:t>dubbogo</a:t>
            </a:r>
            <a:r>
              <a:rPr kumimoji="1" lang="zh-CN" altLang="en-US" dirty="0"/>
              <a:t>可以通过扩展自己的</a:t>
            </a:r>
            <a:r>
              <a:rPr kumimoji="1" lang="en-US" altLang="zh-CN" dirty="0"/>
              <a:t>Protocol</a:t>
            </a:r>
            <a:r>
              <a:rPr kumimoji="1" lang="zh-CN" altLang="en-US" dirty="0"/>
              <a:t>来实现异构</a:t>
            </a:r>
            <a:r>
              <a:rPr kumimoji="1" lang="en-US" altLang="zh-CN" dirty="0"/>
              <a:t>RPC</a:t>
            </a:r>
            <a:r>
              <a:rPr kumimoji="1" lang="zh-CN" altLang="en-US" dirty="0"/>
              <a:t>之间的互联互通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05137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Protocol</a:t>
            </a:r>
            <a:r>
              <a:rPr kumimoji="1" lang="zh-CN" altLang="en-US" dirty="0"/>
              <a:t>作为一层抽象，承担的是屏蔽掉底层连接、参数传递和序列化之间的差异。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直观的理解就是，</a:t>
            </a:r>
            <a:r>
              <a:rPr kumimoji="1" lang="en-US" altLang="zh-CN" dirty="0" err="1"/>
              <a:t>dubbo</a:t>
            </a:r>
            <a:r>
              <a:rPr kumimoji="1" lang="zh-CN" altLang="en-US" dirty="0"/>
              <a:t>作为默认的</a:t>
            </a:r>
            <a:r>
              <a:rPr kumimoji="1" lang="en-US" altLang="zh-CN" dirty="0"/>
              <a:t>protocol</a:t>
            </a:r>
            <a:r>
              <a:rPr kumimoji="1" lang="zh-CN" altLang="en-US" dirty="0"/>
              <a:t>的实现，我们还支持</a:t>
            </a:r>
            <a:r>
              <a:rPr kumimoji="1" lang="en-US" altLang="zh-CN" dirty="0" err="1"/>
              <a:t>grpc</a:t>
            </a:r>
            <a:r>
              <a:rPr kumimoji="1" lang="zh-CN" altLang="en-US" dirty="0"/>
              <a:t>（</a:t>
            </a:r>
            <a:r>
              <a:rPr kumimoji="1" lang="en-US" altLang="zh-CN" dirty="0" err="1"/>
              <a:t>pr</a:t>
            </a:r>
            <a:r>
              <a:rPr kumimoji="1" lang="zh-CN" altLang="en-US" dirty="0"/>
              <a:t> </a:t>
            </a:r>
            <a:r>
              <a:rPr kumimoji="1" lang="en-US" altLang="zh-CN" dirty="0"/>
              <a:t>review</a:t>
            </a:r>
            <a:r>
              <a:rPr kumimoji="1" lang="zh-CN" altLang="en-US" dirty="0"/>
              <a:t>中）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 err="1"/>
              <a:t>Dubbogo</a:t>
            </a:r>
            <a:r>
              <a:rPr kumimoji="1" lang="zh-CN" altLang="en-US" dirty="0"/>
              <a:t>的默认实现是采用</a:t>
            </a:r>
            <a:r>
              <a:rPr kumimoji="1" lang="en-US" altLang="zh-CN" dirty="0"/>
              <a:t>hessian2</a:t>
            </a:r>
            <a:r>
              <a:rPr kumimoji="1" lang="zh-CN" altLang="en-US" dirty="0"/>
              <a:t>和</a:t>
            </a:r>
            <a:r>
              <a:rPr kumimoji="1" lang="en-US" altLang="zh-CN" dirty="0" err="1"/>
              <a:t>getty</a:t>
            </a:r>
            <a:r>
              <a:rPr kumimoji="1" lang="en-US" altLang="zh-CN" dirty="0"/>
              <a:t>——</a:t>
            </a:r>
            <a:r>
              <a:rPr kumimoji="1" lang="zh-CN" altLang="en-US" dirty="0"/>
              <a:t>一个类</a:t>
            </a:r>
            <a:r>
              <a:rPr kumimoji="1" lang="en-US" altLang="zh-CN" dirty="0" err="1"/>
              <a:t>netty</a:t>
            </a:r>
            <a:r>
              <a:rPr kumimoji="1" lang="zh-CN" altLang="en-US" dirty="0"/>
              <a:t>框架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/>
              <a:t>Protocol</a:t>
            </a:r>
            <a:r>
              <a:rPr kumimoji="1" lang="zh-CN" altLang="en-US" dirty="0"/>
              <a:t>抽象，用于对接各种”</a:t>
            </a:r>
            <a:r>
              <a:rPr kumimoji="1" lang="en-US" altLang="zh-CN" dirty="0"/>
              <a:t>RPC</a:t>
            </a:r>
            <a:r>
              <a:rPr kumimoji="1" lang="zh-CN" altLang="en-US" dirty="0"/>
              <a:t>“实现</a:t>
            </a:r>
            <a:endParaRPr kumimoji="1" lang="en-US" altLang="zh-CN" dirty="0"/>
          </a:p>
          <a:p>
            <a:pPr marL="228600" indent="-228600">
              <a:buAutoNum type="arabicPeriod"/>
            </a:pPr>
            <a:r>
              <a:rPr kumimoji="1" lang="en-US" altLang="zh-CN" dirty="0"/>
              <a:t>Dubbo</a:t>
            </a:r>
          </a:p>
          <a:p>
            <a:pPr marL="228600" indent="-228600">
              <a:buAutoNum type="arabicPeriod"/>
            </a:pPr>
            <a:r>
              <a:rPr kumimoji="1" lang="en-US" altLang="zh-CN" dirty="0" err="1"/>
              <a:t>Grpc</a:t>
            </a:r>
            <a:endParaRPr kumimoji="1" lang="en-US" altLang="zh-CN" dirty="0"/>
          </a:p>
          <a:p>
            <a:pPr marL="228600" indent="-228600">
              <a:buAutoNum type="arabicPeriod"/>
            </a:pPr>
            <a:r>
              <a:rPr kumimoji="1" lang="en-US" altLang="zh-CN" dirty="0" err="1"/>
              <a:t>Http+Restful</a:t>
            </a:r>
            <a:endParaRPr kumimoji="1" lang="en-US" altLang="zh-CN" dirty="0"/>
          </a:p>
          <a:p>
            <a:pPr marL="228600" indent="-228600">
              <a:buAutoNum type="arabicPeriod"/>
            </a:pPr>
            <a:r>
              <a:rPr kumimoji="1" lang="zh-CN" altLang="en-US" dirty="0"/>
              <a:t>自定义等。例如自己内部有一套的</a:t>
            </a:r>
            <a:r>
              <a:rPr kumimoji="1" lang="en-US" altLang="zh-CN" dirty="0" err="1"/>
              <a:t>rpc</a:t>
            </a:r>
            <a:r>
              <a:rPr kumimoji="1" lang="zh-CN" altLang="en-US" dirty="0"/>
              <a:t>，希望在</a:t>
            </a:r>
            <a:r>
              <a:rPr kumimoji="1" lang="en-US" altLang="zh-CN" dirty="0" err="1"/>
              <a:t>golang</a:t>
            </a:r>
            <a:r>
              <a:rPr kumimoji="1" lang="zh-CN" altLang="en-US" dirty="0"/>
              <a:t>端使用</a:t>
            </a:r>
            <a:r>
              <a:rPr kumimoji="1" lang="en-US" altLang="zh-CN" dirty="0" err="1"/>
              <a:t>dubbogo</a:t>
            </a:r>
            <a:r>
              <a:rPr kumimoji="1" lang="zh-CN" altLang="en-US" dirty="0"/>
              <a:t>，那么就可以自己扩展</a:t>
            </a:r>
            <a:r>
              <a:rPr kumimoji="1" lang="en-US" altLang="zh-CN" dirty="0"/>
              <a:t>protocol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003348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EventListener</a:t>
            </a:r>
            <a:r>
              <a:rPr kumimoji="1"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应用层数据处理、链接关闭、心跳处理、数据的发送</a:t>
            </a:r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读写分离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阻塞读写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TCP/UDP/WS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在</a:t>
            </a:r>
            <a:r>
              <a:rPr lang="en-US" altLang="zh-CN" sz="1200" b="0" i="0" dirty="0" err="1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linux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上</a:t>
            </a:r>
            <a:r>
              <a:rPr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Go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语言写的网络服务器也是采用的</a:t>
            </a:r>
            <a:r>
              <a:rPr lang="en-US" altLang="zh-CN" sz="1200" b="0" i="0" dirty="0" err="1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epoll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作为最底层的数据收发驱动</a:t>
            </a:r>
            <a:r>
              <a:rPr kumimoji="1"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,</a:t>
            </a:r>
            <a:r>
              <a:rPr kumimoji="1"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这跟</a:t>
            </a:r>
            <a:r>
              <a:rPr kumimoji="1"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java</a:t>
            </a:r>
            <a:r>
              <a:rPr kumimoji="1"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在</a:t>
            </a:r>
            <a:r>
              <a:rPr kumimoji="1" lang="en-US" altLang="zh-CN" sz="1200" b="0" i="0" dirty="0" err="1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linux</a:t>
            </a:r>
            <a:r>
              <a:rPr kumimoji="1"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的</a:t>
            </a:r>
            <a:r>
              <a:rPr kumimoji="1" lang="en-US" altLang="zh-CN" sz="1200" b="0" i="0" dirty="0" err="1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nio</a:t>
            </a:r>
            <a:r>
              <a:rPr kumimoji="1"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实现是一样的。所以</a:t>
            </a:r>
            <a:r>
              <a:rPr kumimoji="1"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go</a:t>
            </a:r>
            <a:r>
              <a:rPr kumimoji="1"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的网络处理天生就是异步的。我们需要封装的其实是基于</a:t>
            </a:r>
            <a:r>
              <a:rPr kumimoji="1"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go</a:t>
            </a:r>
            <a:r>
              <a:rPr kumimoji="1"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的异步网络读写以及之后的处理中间层。</a:t>
            </a:r>
            <a:r>
              <a:rPr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Getty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将网络数据处理分为三层，入向方向分别经过对网络</a:t>
            </a:r>
            <a:r>
              <a:rPr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i/o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封装的</a:t>
            </a:r>
            <a:r>
              <a:rPr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streaming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层、根据不同协议对数据进行序列化反序列化的</a:t>
            </a:r>
            <a:r>
              <a:rPr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codec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层，以及最后数据上升到需要上层消费的</a:t>
            </a:r>
            <a:r>
              <a:rPr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handler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层。出向方向基本与入向经过的相反。每个链接的</a:t>
            </a:r>
            <a:r>
              <a:rPr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IO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协程是成对出现的，比如读协程负责读取、</a:t>
            </a:r>
            <a:r>
              <a:rPr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codec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逻辑然后数据到</a:t>
            </a:r>
            <a:r>
              <a:rPr lang="en-US" altLang="zh-CN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listener</a:t>
            </a:r>
            <a:r>
              <a:rPr lang="zh-CN" altLang="en-US" sz="1200" b="0" i="0" dirty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层，然后最后的事件由业务协程池来处理。</a:t>
            </a:r>
            <a:endParaRPr lang="en-US" altLang="zh-CN" sz="1200" b="0" i="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200" b="0" i="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kumimoji="1"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E20251-4066-B34B-9968-A02595A9C3DA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8590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8000" cy="47752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8000" cy="33115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C3FAB9-7F4D-FA4C-A2B0-3235A1D92C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B4F6B7-A6E2-5140-AC01-B0E4895394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009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7AD7D9-B79F-8A4A-9B66-2079194B61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FA7712-DEFF-4E48-904E-67FF6F559C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683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399000" y="1866900"/>
            <a:ext cx="5207000" cy="62166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1778000" y="1866900"/>
            <a:ext cx="15468600" cy="62166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6898A4-4FE4-A543-85F9-8E29BE00B0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1768C-0C28-7A40-B5FE-F572EA06DA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5997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372145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8000" cy="47752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5A4FED3-C595-564C-80B1-55D964331C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01C16F-1641-404B-9DEC-075A281DB2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2547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ECF6C24-435E-E94F-A1C0-EC771DBE4F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039B62-2D5D-AE40-B749-E771EB4CE2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8834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3700" y="3419475"/>
            <a:ext cx="21031200" cy="57054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C822D66-CACB-1E4C-993E-CC002F20B0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C74C36-0F35-6A47-AF6C-325C5070EC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2090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439400" cy="87026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268200" y="3651250"/>
            <a:ext cx="10439400" cy="87026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BE89BDDB-2A36-A14D-AA0D-D1AE1149F2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F6F6A4-3B97-7443-9285-7F8234B290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748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575" y="730250"/>
            <a:ext cx="21031200" cy="26511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79575" y="3362325"/>
            <a:ext cx="10315575" cy="16478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79575" y="5010150"/>
            <a:ext cx="10315575" cy="7369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344400" y="3362325"/>
            <a:ext cx="10366375" cy="16478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5" cy="7369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2BC46767-C22E-414F-A13D-50F01C9D81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510031-19F1-3541-ACE3-2115ADF3B5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77324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DE7EDAF-1932-5E40-B5E8-8E1141A345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1361A0-1C1D-2A46-871B-D7774C6BF3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9288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A5A722-EBE1-2F40-BA82-382BEEA813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261538-FE3D-774C-B349-9FFAC1CA86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8686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C91F0D-FE4D-7345-A58D-2BA14D1EA2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4ACB00-2EB5-EE4F-8672-17A662810F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74333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66375" y="1974850"/>
            <a:ext cx="12344400" cy="974725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277BC36-7E5D-344A-A660-446C68AA26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95C319-780A-6545-AB92-0AB1E5F7E5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98710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366375" y="1974850"/>
            <a:ext cx="12344400" cy="974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PingFang SC Regular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92A7979F-5E15-7F40-B08F-85AD3B440E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935B0E-CA7A-D840-8AC2-3FF784AE5B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9859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C5FE8B4-A3FD-B746-A3FA-DB2DFA8B07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DB8B94-C195-9A42-8368-1AEBE6CE21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54098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621000" cy="11623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09D37D3-B831-0D40-9847-FAE5C0C088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B5894C-8F41-E94F-832D-E9C723F387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137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3700" y="3419475"/>
            <a:ext cx="21031200" cy="5705475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63700" y="9178925"/>
            <a:ext cx="21031200" cy="30003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0AD2B1-C1CD-5F4F-95D3-65E70885BF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F19B37-E637-134C-8F65-0549483431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580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78000" y="6496050"/>
            <a:ext cx="10337800" cy="1587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268200" y="6496050"/>
            <a:ext cx="10337800" cy="1587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80049545-F1B6-4A43-A3A4-A9B1025E75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D8532D-96F7-5F4E-B11A-3269BB4AF6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429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575" y="730250"/>
            <a:ext cx="21031200" cy="26511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79575" y="3362325"/>
            <a:ext cx="10315575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79575" y="5010150"/>
            <a:ext cx="10315575" cy="7369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344400" y="3362325"/>
            <a:ext cx="10366375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5" cy="73691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7136B8B-7927-E149-8B32-5831BFF022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2F3199-F005-3C45-A33D-8557AC2E58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555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5AB3F76-3903-CE4A-80FE-6DA9A28D91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886E99-E319-3948-92C2-5FB686788D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8572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B4A91777-80AD-B54A-8A72-A41BF48DFC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9B619F-1E25-4E45-BF01-2CB63141AD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6477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66375" y="1974850"/>
            <a:ext cx="12344400" cy="974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D272597D-6B9F-5747-8154-D897539142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5B90A1-8CA0-8C4B-B643-29FEBF6A35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2427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366375" y="1974850"/>
            <a:ext cx="12344400" cy="9747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PingFang SC Regular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31714B51-6792-614B-8D01-B809BDE455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BE9C0C-F84E-9147-9934-ACFB04FF0C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4593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>
            <a:extLst>
              <a:ext uri="{FF2B5EF4-FFF2-40B4-BE49-F238E27FC236}">
                <a16:creationId xmlns:a16="http://schemas.microsoft.com/office/drawing/2014/main" id="{A53ACF19-A866-5449-8150-764EAC9B9E7C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 bwMode="auto">
          <a:xfrm>
            <a:off x="1778000" y="6496050"/>
            <a:ext cx="20828000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ingFang SC Regular" charset="-122"/>
              </a:rPr>
              <a:t>Click to edit Master text styles</a:t>
            </a:r>
          </a:p>
          <a:p>
            <a:pPr lvl="1"/>
            <a:r>
              <a:rPr lang="x-none" altLang="x-none">
                <a:sym typeface="PingFang SC Regular" charset="-122"/>
              </a:rPr>
              <a:t>Second level</a:t>
            </a:r>
          </a:p>
          <a:p>
            <a:pPr lvl="2"/>
            <a:r>
              <a:rPr lang="x-none" altLang="x-none">
                <a:sym typeface="PingFang SC Regular" charset="-122"/>
              </a:rPr>
              <a:t>Third level</a:t>
            </a:r>
          </a:p>
          <a:p>
            <a:pPr lvl="3"/>
            <a:r>
              <a:rPr lang="x-none" altLang="x-none">
                <a:sym typeface="PingFang SC Regular" charset="-122"/>
              </a:rPr>
              <a:t>Fourth level</a:t>
            </a:r>
          </a:p>
          <a:p>
            <a:pPr lvl="4"/>
            <a:r>
              <a:rPr lang="x-none" altLang="x-none">
                <a:sym typeface="PingFang SC Regular" charset="-122"/>
              </a:rPr>
              <a:t>Fifth level</a:t>
            </a:r>
          </a:p>
        </p:txBody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55FF8B6B-DFD9-804C-86C2-C8BC041C5A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78000" y="1866900"/>
            <a:ext cx="20828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ingFang SC Regular" charset="-122"/>
              </a:rPr>
              <a:t>Click to edit Master title style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687B151-14C5-164E-8339-B9685D8DCAA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 bwMode="auto">
          <a:xfrm>
            <a:off x="11958638" y="13081000"/>
            <a:ext cx="45243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</a:bodyPr>
          <a:lstStyle>
            <a:lvl1pPr algn="ctr" eaLnBrk="1">
              <a:defRPr sz="2400" b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 Light" panose="02000403000000020004" pitchFamily="2" charset="0"/>
                <a:sym typeface="Helvetica Neue Light" panose="02000403000000020004" pitchFamily="2" charset="0"/>
              </a:defRPr>
            </a:lvl1pPr>
          </a:lstStyle>
          <a:p>
            <a:fld id="{AF6332D6-B6A6-A94C-B9DE-319CCD08AE7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96" r:id="rId12"/>
  </p:sldLayoutIdLst>
  <p:txStyles>
    <p:titleStyle>
      <a:lvl1pPr algn="l" defTabSz="825500" rtl="0" eaLnBrk="0" fontAlgn="base" hangingPunct="0">
        <a:spcBef>
          <a:spcPct val="0"/>
        </a:spcBef>
        <a:spcAft>
          <a:spcPct val="0"/>
        </a:spcAft>
        <a:defRPr sz="12000" kern="1200">
          <a:solidFill>
            <a:srgbClr val="000000"/>
          </a:solidFill>
          <a:latin typeface="+mj-lt"/>
          <a:ea typeface="+mj-ea"/>
          <a:cs typeface="+mj-cs"/>
          <a:sym typeface="PingFang SC Regular" panose="020B0400000000000000" pitchFamily="34" charset="-122"/>
        </a:defRPr>
      </a:lvl1pPr>
      <a:lvl2pPr algn="l" defTabSz="825500" rtl="0" eaLnBrk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panose="020B0400000000000000" pitchFamily="34" charset="-122"/>
        </a:defRPr>
      </a:lvl2pPr>
      <a:lvl3pPr algn="l" defTabSz="825500" rtl="0" eaLnBrk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panose="020B0400000000000000" pitchFamily="34" charset="-122"/>
        </a:defRPr>
      </a:lvl3pPr>
      <a:lvl4pPr algn="l" defTabSz="825500" rtl="0" eaLnBrk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panose="020B0400000000000000" pitchFamily="34" charset="-122"/>
        </a:defRPr>
      </a:lvl4pPr>
      <a:lvl5pPr algn="l" defTabSz="825500" rtl="0" eaLnBrk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panose="020B0400000000000000" pitchFamily="34" charset="-122"/>
        </a:defRPr>
      </a:lvl5pPr>
      <a:lvl6pPr marL="457200" algn="l" defTabSz="825500" rtl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charset="-122"/>
        </a:defRPr>
      </a:lvl6pPr>
      <a:lvl7pPr marL="914400" algn="l" defTabSz="825500" rtl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charset="-122"/>
        </a:defRPr>
      </a:lvl7pPr>
      <a:lvl8pPr marL="1371600" algn="l" defTabSz="825500" rtl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charset="-122"/>
        </a:defRPr>
      </a:lvl8pPr>
      <a:lvl9pPr marL="1828800" algn="l" defTabSz="825500" rtl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charset="-122"/>
        </a:defRPr>
      </a:lvl9pPr>
    </p:titleStyle>
    <p:bodyStyle>
      <a:lvl1pPr algn="l" defTabSz="825500" rtl="0" eaLnBrk="0" fontAlgn="base" hangingPunct="0">
        <a:spcBef>
          <a:spcPct val="0"/>
        </a:spcBef>
        <a:spcAft>
          <a:spcPct val="0"/>
        </a:spcAft>
        <a:defRPr sz="7000" kern="1200">
          <a:solidFill>
            <a:srgbClr val="000000"/>
          </a:solidFill>
          <a:latin typeface="+mn-lt"/>
          <a:ea typeface="+mn-ea"/>
          <a:cs typeface="+mn-cs"/>
          <a:sym typeface="PingFang SC Regular" panose="020B0400000000000000" pitchFamily="34" charset="-122"/>
        </a:defRPr>
      </a:lvl1pPr>
      <a:lvl2pPr indent="228600" algn="l" defTabSz="825500" rtl="0" eaLnBrk="0" fontAlgn="base" hangingPunct="0">
        <a:spcBef>
          <a:spcPct val="0"/>
        </a:spcBef>
        <a:spcAft>
          <a:spcPct val="0"/>
        </a:spcAft>
        <a:defRPr sz="7000" kern="1200">
          <a:solidFill>
            <a:srgbClr val="000000"/>
          </a:solidFill>
          <a:latin typeface="+mn-lt"/>
          <a:ea typeface="+mn-ea"/>
          <a:cs typeface="+mn-cs"/>
          <a:sym typeface="PingFang SC Regular" panose="020B0400000000000000" pitchFamily="34" charset="-122"/>
        </a:defRPr>
      </a:lvl2pPr>
      <a:lvl3pPr indent="457200" algn="l" defTabSz="825500" rtl="0" eaLnBrk="0" fontAlgn="base" hangingPunct="0">
        <a:spcBef>
          <a:spcPct val="0"/>
        </a:spcBef>
        <a:spcAft>
          <a:spcPct val="0"/>
        </a:spcAft>
        <a:defRPr sz="7000" kern="1200">
          <a:solidFill>
            <a:srgbClr val="000000"/>
          </a:solidFill>
          <a:latin typeface="+mn-lt"/>
          <a:ea typeface="+mn-ea"/>
          <a:cs typeface="+mn-cs"/>
          <a:sym typeface="PingFang SC Regular" panose="020B0400000000000000" pitchFamily="34" charset="-122"/>
        </a:defRPr>
      </a:lvl3pPr>
      <a:lvl4pPr indent="685800" algn="l" defTabSz="825500" rtl="0" eaLnBrk="0" fontAlgn="base" hangingPunct="0">
        <a:spcBef>
          <a:spcPct val="0"/>
        </a:spcBef>
        <a:spcAft>
          <a:spcPct val="0"/>
        </a:spcAft>
        <a:defRPr sz="7000" kern="1200">
          <a:solidFill>
            <a:srgbClr val="000000"/>
          </a:solidFill>
          <a:latin typeface="+mn-lt"/>
          <a:ea typeface="+mn-ea"/>
          <a:cs typeface="+mn-cs"/>
          <a:sym typeface="PingFang SC Regular" panose="020B0400000000000000" pitchFamily="34" charset="-122"/>
        </a:defRPr>
      </a:lvl4pPr>
      <a:lvl5pPr indent="914400" algn="l" defTabSz="825500" rtl="0" eaLnBrk="0" fontAlgn="base" hangingPunct="0">
        <a:spcBef>
          <a:spcPct val="0"/>
        </a:spcBef>
        <a:spcAft>
          <a:spcPct val="0"/>
        </a:spcAft>
        <a:defRPr sz="7000" kern="1200">
          <a:solidFill>
            <a:srgbClr val="000000"/>
          </a:solidFill>
          <a:latin typeface="+mn-lt"/>
          <a:ea typeface="+mn-ea"/>
          <a:cs typeface="+mn-cs"/>
          <a:sym typeface="PingFang SC Regular" panose="020B0400000000000000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>
            <a:extLst>
              <a:ext uri="{FF2B5EF4-FFF2-40B4-BE49-F238E27FC236}">
                <a16:creationId xmlns:a16="http://schemas.microsoft.com/office/drawing/2014/main" id="{DB7AC180-405E-1447-8579-1D710B9D12D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 bwMode="auto">
          <a:xfrm>
            <a:off x="11958638" y="13081000"/>
            <a:ext cx="45243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</a:bodyPr>
          <a:lstStyle>
            <a:lvl1pPr algn="ctr" eaLnBrk="1">
              <a:defRPr sz="2400" b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 Light" panose="02000403000000020004" pitchFamily="2" charset="0"/>
                <a:sym typeface="Helvetica Neue Light" panose="02000403000000020004" pitchFamily="2" charset="0"/>
              </a:defRPr>
            </a:lvl1pPr>
          </a:lstStyle>
          <a:p>
            <a:fld id="{25B99020-09A3-A042-9CF9-F5C23C52641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825500" rtl="0" eaLnBrk="0" fontAlgn="base" hangingPunct="0">
        <a:spcBef>
          <a:spcPct val="0"/>
        </a:spcBef>
        <a:spcAft>
          <a:spcPct val="0"/>
        </a:spcAft>
        <a:defRPr sz="12000" kern="1200">
          <a:solidFill>
            <a:srgbClr val="000000"/>
          </a:solidFill>
          <a:latin typeface="+mj-lt"/>
          <a:ea typeface="+mj-ea"/>
          <a:cs typeface="+mj-cs"/>
          <a:sym typeface="PingFang SC Regular" panose="020B0400000000000000" pitchFamily="34" charset="-122"/>
        </a:defRPr>
      </a:lvl1pPr>
      <a:lvl2pPr algn="l" defTabSz="825500" rtl="0" eaLnBrk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panose="020B0400000000000000" pitchFamily="34" charset="-122"/>
        </a:defRPr>
      </a:lvl2pPr>
      <a:lvl3pPr algn="l" defTabSz="825500" rtl="0" eaLnBrk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panose="020B0400000000000000" pitchFamily="34" charset="-122"/>
        </a:defRPr>
      </a:lvl3pPr>
      <a:lvl4pPr algn="l" defTabSz="825500" rtl="0" eaLnBrk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panose="020B0400000000000000" pitchFamily="34" charset="-122"/>
        </a:defRPr>
      </a:lvl4pPr>
      <a:lvl5pPr algn="l" defTabSz="825500" rtl="0" eaLnBrk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panose="020B0400000000000000" pitchFamily="34" charset="-122"/>
        </a:defRPr>
      </a:lvl5pPr>
      <a:lvl6pPr marL="457200" algn="l" defTabSz="825500" rtl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charset="-122"/>
        </a:defRPr>
      </a:lvl6pPr>
      <a:lvl7pPr marL="914400" algn="l" defTabSz="825500" rtl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charset="-122"/>
        </a:defRPr>
      </a:lvl7pPr>
      <a:lvl8pPr marL="1371600" algn="l" defTabSz="825500" rtl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charset="-122"/>
        </a:defRPr>
      </a:lvl8pPr>
      <a:lvl9pPr marL="1828800" algn="l" defTabSz="825500" rtl="0" fontAlgn="base" hangingPunct="0">
        <a:spcBef>
          <a:spcPct val="0"/>
        </a:spcBef>
        <a:spcAft>
          <a:spcPct val="0"/>
        </a:spcAft>
        <a:defRPr sz="12000">
          <a:solidFill>
            <a:srgbClr val="000000"/>
          </a:solidFill>
          <a:latin typeface="PingFang SC Regular" charset="-122"/>
          <a:ea typeface="PingFang SC Regular" charset="-122"/>
          <a:cs typeface="PingFang SC Regular" charset="-122"/>
          <a:sym typeface="PingFang SC Regular" charset="-122"/>
        </a:defRPr>
      </a:lvl9pPr>
    </p:titleStyle>
    <p:bodyStyle>
      <a:lvl1pPr algn="l" defTabSz="825500" rtl="0" eaLnBrk="0" fontAlgn="base" hangingPunct="0">
        <a:spcBef>
          <a:spcPct val="0"/>
        </a:spcBef>
        <a:spcAft>
          <a:spcPct val="0"/>
        </a:spcAft>
        <a:defRPr sz="7000" kern="1200">
          <a:solidFill>
            <a:srgbClr val="000000"/>
          </a:solidFill>
          <a:latin typeface="+mn-lt"/>
          <a:ea typeface="+mn-ea"/>
          <a:cs typeface="+mn-cs"/>
          <a:sym typeface="PingFang SC Regular" panose="020B0400000000000000" pitchFamily="34" charset="-122"/>
        </a:defRPr>
      </a:lvl1pPr>
      <a:lvl2pPr indent="228600" algn="l" defTabSz="825500" rtl="0" eaLnBrk="0" fontAlgn="base" hangingPunct="0">
        <a:spcBef>
          <a:spcPct val="0"/>
        </a:spcBef>
        <a:spcAft>
          <a:spcPct val="0"/>
        </a:spcAft>
        <a:defRPr sz="7000" kern="1200">
          <a:solidFill>
            <a:srgbClr val="000000"/>
          </a:solidFill>
          <a:latin typeface="+mn-lt"/>
          <a:ea typeface="+mn-ea"/>
          <a:cs typeface="+mn-cs"/>
          <a:sym typeface="PingFang SC Regular" panose="020B0400000000000000" pitchFamily="34" charset="-122"/>
        </a:defRPr>
      </a:lvl2pPr>
      <a:lvl3pPr indent="457200" algn="l" defTabSz="825500" rtl="0" eaLnBrk="0" fontAlgn="base" hangingPunct="0">
        <a:spcBef>
          <a:spcPct val="0"/>
        </a:spcBef>
        <a:spcAft>
          <a:spcPct val="0"/>
        </a:spcAft>
        <a:defRPr sz="7000" kern="1200">
          <a:solidFill>
            <a:srgbClr val="000000"/>
          </a:solidFill>
          <a:latin typeface="+mn-lt"/>
          <a:ea typeface="+mn-ea"/>
          <a:cs typeface="+mn-cs"/>
          <a:sym typeface="PingFang SC Regular" panose="020B0400000000000000" pitchFamily="34" charset="-122"/>
        </a:defRPr>
      </a:lvl3pPr>
      <a:lvl4pPr indent="685800" algn="l" defTabSz="825500" rtl="0" eaLnBrk="0" fontAlgn="base" hangingPunct="0">
        <a:spcBef>
          <a:spcPct val="0"/>
        </a:spcBef>
        <a:spcAft>
          <a:spcPct val="0"/>
        </a:spcAft>
        <a:defRPr sz="7000" kern="1200">
          <a:solidFill>
            <a:srgbClr val="000000"/>
          </a:solidFill>
          <a:latin typeface="+mn-lt"/>
          <a:ea typeface="+mn-ea"/>
          <a:cs typeface="+mn-cs"/>
          <a:sym typeface="PingFang SC Regular" panose="020B0400000000000000" pitchFamily="34" charset="-122"/>
        </a:defRPr>
      </a:lvl4pPr>
      <a:lvl5pPr indent="914400" algn="l" defTabSz="825500" rtl="0" eaLnBrk="0" fontAlgn="base" hangingPunct="0">
        <a:spcBef>
          <a:spcPct val="0"/>
        </a:spcBef>
        <a:spcAft>
          <a:spcPct val="0"/>
        </a:spcAft>
        <a:defRPr sz="7000" kern="1200">
          <a:solidFill>
            <a:srgbClr val="000000"/>
          </a:solidFill>
          <a:latin typeface="+mn-lt"/>
          <a:ea typeface="+mn-ea"/>
          <a:cs typeface="+mn-cs"/>
          <a:sym typeface="PingFang SC Regular" panose="020B0400000000000000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tiff"/><Relationship Id="rId5" Type="http://schemas.openxmlformats.org/officeDocument/2006/relationships/image" Target="../media/image31.tiff"/><Relationship Id="rId4" Type="http://schemas.openxmlformats.org/officeDocument/2006/relationships/image" Target="../media/image30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tiff"/><Relationship Id="rId4" Type="http://schemas.openxmlformats.org/officeDocument/2006/relationships/image" Target="../media/image35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tiff"/><Relationship Id="rId4" Type="http://schemas.openxmlformats.org/officeDocument/2006/relationships/image" Target="../media/image50.tif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>
            <a:extLst>
              <a:ext uri="{FF2B5EF4-FFF2-40B4-BE49-F238E27FC236}">
                <a16:creationId xmlns:a16="http://schemas.microsoft.com/office/drawing/2014/main" id="{4D92296C-5BB0-C74F-AA2C-12DFC364AD9B}"/>
              </a:ext>
            </a:extLst>
          </p:cNvPr>
          <p:cNvSpPr txBox="1">
            <a:spLocks/>
          </p:cNvSpPr>
          <p:nvPr/>
        </p:nvSpPr>
        <p:spPr bwMode="auto">
          <a:xfrm>
            <a:off x="1778000" y="10810875"/>
            <a:ext cx="20828000" cy="107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/>
          <a:lstStyle>
            <a:lvl1pPr defTabSz="742950"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defTabSz="742950"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defTabSz="742950"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defTabSz="742950"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defTabSz="742950"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457200" indent="914400" algn="ctr" defTabSz="74295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914400" indent="914400" algn="ctr" defTabSz="74295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1371600" indent="914400" algn="ctr" defTabSz="74295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1828800" indent="914400" algn="ctr" defTabSz="74295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>
              <a:spcBef>
                <a:spcPts val="4000"/>
              </a:spcBef>
              <a:defRPr/>
            </a:pPr>
            <a:r>
              <a:rPr lang="zh-CN" altLang="en-US" sz="5400" b="0" dirty="0">
                <a:latin typeface="Microsoft YaHei" charset="-122"/>
                <a:ea typeface="Microsoft YaHei" charset="-122"/>
                <a:cs typeface="Microsoft YaHei" charset="-122"/>
                <a:sym typeface="PingFang SC Regular" charset="-122"/>
              </a:rPr>
              <a:t>邓明</a:t>
            </a:r>
            <a:endParaRPr lang="x-none" altLang="x-none" sz="5400" b="0">
              <a:latin typeface="Microsoft YaHei" charset="-122"/>
              <a:ea typeface="Microsoft YaHei" charset="-122"/>
              <a:cs typeface="Microsoft YaHei" charset="-122"/>
              <a:sym typeface="PingFang SC Regular" charset="-122"/>
            </a:endParaRPr>
          </a:p>
        </p:txBody>
      </p:sp>
      <p:sp>
        <p:nvSpPr>
          <p:cNvPr id="6146" name="Text Box 2">
            <a:extLst>
              <a:ext uri="{FF2B5EF4-FFF2-40B4-BE49-F238E27FC236}">
                <a16:creationId xmlns:a16="http://schemas.microsoft.com/office/drawing/2014/main" id="{B34D3228-1F49-1946-995E-53AF7574E45D}"/>
              </a:ext>
            </a:extLst>
          </p:cNvPr>
          <p:cNvSpPr txBox="1">
            <a:spLocks/>
          </p:cNvSpPr>
          <p:nvPr/>
        </p:nvSpPr>
        <p:spPr bwMode="auto">
          <a:xfrm>
            <a:off x="1778000" y="11842750"/>
            <a:ext cx="208280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/>
          <a:lstStyle/>
          <a:p>
            <a:pPr algn="ctr" eaLnBrk="1">
              <a:spcBef>
                <a:spcPts val="4500"/>
              </a:spcBef>
              <a:defRPr/>
            </a:pPr>
            <a:r>
              <a:rPr lang="en-US" altLang="zh-CN" sz="4000" b="0" dirty="0">
                <a:latin typeface="Microsoft YaHei" charset="-122"/>
                <a:ea typeface="Microsoft YaHei" charset="-122"/>
                <a:cs typeface="Microsoft YaHei" charset="-122"/>
                <a:sym typeface="PingFang SC Regular" charset="-122"/>
              </a:rPr>
              <a:t>2019.12.28</a:t>
            </a:r>
            <a:endParaRPr lang="x-none" altLang="x-none" sz="4000" b="0">
              <a:latin typeface="Microsoft YaHei" charset="-122"/>
              <a:ea typeface="Microsoft YaHei" charset="-122"/>
              <a:cs typeface="Microsoft YaHei" charset="-122"/>
              <a:sym typeface="PingFang SC Regular" charset="-122"/>
            </a:endParaRP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DF9143CD-800E-D74C-8BB7-50249EB742CB}"/>
              </a:ext>
            </a:extLst>
          </p:cNvPr>
          <p:cNvSpPr txBox="1">
            <a:spLocks/>
          </p:cNvSpPr>
          <p:nvPr/>
        </p:nvSpPr>
        <p:spPr bwMode="auto">
          <a:xfrm>
            <a:off x="1778000" y="1866900"/>
            <a:ext cx="20828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b"/>
          <a:lstStyle/>
          <a:p>
            <a:pPr algn="ctr"/>
            <a:r>
              <a:rPr lang="zh-CN" altLang="en-US" sz="9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解构 </a:t>
            </a:r>
            <a:r>
              <a:rPr lang="en-US" altLang="zh-CN" sz="9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Apache/Dubbo-go</a:t>
            </a:r>
            <a:endParaRPr lang="zh-CN" altLang="en-US" sz="9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Text Box 4">
            <a:extLst>
              <a:ext uri="{FF2B5EF4-FFF2-40B4-BE49-F238E27FC236}">
                <a16:creationId xmlns:a16="http://schemas.microsoft.com/office/drawing/2014/main" id="{1CFA8357-4F9E-FE4C-85B9-6B044CC10575}"/>
              </a:ext>
            </a:extLst>
          </p:cNvPr>
          <p:cNvSpPr txBox="1">
            <a:spLocks/>
          </p:cNvSpPr>
          <p:nvPr/>
        </p:nvSpPr>
        <p:spPr bwMode="auto">
          <a:xfrm>
            <a:off x="1778000" y="6496050"/>
            <a:ext cx="20828000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/>
          <a:lstStyle>
            <a:lvl1pPr defTabSz="684213"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defTabSz="684213"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defTabSz="684213"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defTabSz="684213"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defTabSz="684213"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457200" indent="914400" algn="ctr" defTabSz="684213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914400" indent="914400" algn="ctr" defTabSz="684213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1371600" indent="914400" algn="ctr" defTabSz="684213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1828800" indent="914400" algn="ctr" defTabSz="684213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FFFF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>
              <a:defRPr/>
            </a:pPr>
            <a:r>
              <a:rPr lang="zh-CN" altLang="en-US" sz="8300" b="0" dirty="0">
                <a:latin typeface="Microsoft YaHei" charset="-122"/>
                <a:ea typeface="Microsoft YaHei" charset="-122"/>
                <a:cs typeface="Microsoft YaHei" charset="-122"/>
                <a:sym typeface="PingFang SC Regular" charset="-122"/>
              </a:rPr>
              <a:t>回顾与展望</a:t>
            </a:r>
            <a:endParaRPr lang="x-none" altLang="x-none" sz="8300" b="0">
              <a:latin typeface="Microsoft YaHei" charset="-122"/>
              <a:ea typeface="Microsoft YaHei" charset="-122"/>
              <a:cs typeface="Microsoft YaHei" charset="-122"/>
              <a:sym typeface="PingFang SC Regular" charset="-122"/>
            </a:endParaRPr>
          </a:p>
        </p:txBody>
      </p:sp>
      <p:pic>
        <p:nvPicPr>
          <p:cNvPr id="6149" name="Picture 5" descr="DUBBO logo品牌色.png">
            <a:extLst>
              <a:ext uri="{FF2B5EF4-FFF2-40B4-BE49-F238E27FC236}">
                <a16:creationId xmlns:a16="http://schemas.microsoft.com/office/drawing/2014/main" id="{3568E277-F1BE-0F43-BE5D-E5FAF849E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506413"/>
            <a:ext cx="3395662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5337149" y="3002147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651"/>
          </a:p>
          <a:p>
            <a:pPr>
              <a:buClr>
                <a:srgbClr val="FFFFFF"/>
              </a:buClr>
            </a:pPr>
            <a:r>
              <a:rPr lang="en-US" sz="1291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1C1600F-30F4-BD49-A49F-57A9EEEBB57C}"/>
              </a:ext>
            </a:extLst>
          </p:cNvPr>
          <p:cNvGrpSpPr/>
          <p:nvPr/>
        </p:nvGrpSpPr>
        <p:grpSpPr>
          <a:xfrm>
            <a:off x="1546775" y="2971367"/>
            <a:ext cx="6007016" cy="8932813"/>
            <a:chOff x="2562726" y="2033227"/>
            <a:chExt cx="4006517" cy="3057057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381D5074-6D0D-D947-B891-0209876BE7EE}"/>
                </a:ext>
              </a:extLst>
            </p:cNvPr>
            <p:cNvSpPr/>
            <p:nvPr/>
          </p:nvSpPr>
          <p:spPr>
            <a:xfrm>
              <a:off x="3525253" y="2033227"/>
              <a:ext cx="2256837" cy="70346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597" dirty="0" err="1"/>
                <a:t>EventListener</a:t>
              </a:r>
              <a:endParaRPr kumimoji="1" lang="zh-CN" altLang="en-US" sz="3597" dirty="0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BA97F7CE-093F-7B4D-A657-EE24640725C3}"/>
                </a:ext>
              </a:extLst>
            </p:cNvPr>
            <p:cNvSpPr/>
            <p:nvPr/>
          </p:nvSpPr>
          <p:spPr>
            <a:xfrm>
              <a:off x="3525251" y="3210020"/>
              <a:ext cx="2256840" cy="70346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597" dirty="0"/>
                <a:t>Codec</a:t>
              </a:r>
              <a:endParaRPr kumimoji="1" lang="zh-CN" altLang="en-US" sz="3597" dirty="0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45B85A22-C016-494F-9C85-197A19F41477}"/>
                </a:ext>
              </a:extLst>
            </p:cNvPr>
            <p:cNvSpPr/>
            <p:nvPr/>
          </p:nvSpPr>
          <p:spPr>
            <a:xfrm>
              <a:off x="3525253" y="4386816"/>
              <a:ext cx="2256837" cy="70346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597" dirty="0"/>
                <a:t>Streaming</a:t>
              </a:r>
              <a:endParaRPr kumimoji="1" lang="zh-CN" altLang="en-US" sz="3597" dirty="0"/>
            </a:p>
          </p:txBody>
        </p:sp>
        <p:sp>
          <p:nvSpPr>
            <p:cNvPr id="47" name="右箭头 46">
              <a:extLst>
                <a:ext uri="{FF2B5EF4-FFF2-40B4-BE49-F238E27FC236}">
                  <a16:creationId xmlns:a16="http://schemas.microsoft.com/office/drawing/2014/main" id="{60D76FBA-DEB2-6947-8B4C-555BA722A77D}"/>
                </a:ext>
              </a:extLst>
            </p:cNvPr>
            <p:cNvSpPr/>
            <p:nvPr/>
          </p:nvSpPr>
          <p:spPr>
            <a:xfrm>
              <a:off x="2562726" y="4704346"/>
              <a:ext cx="962526" cy="20453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91"/>
            </a:p>
          </p:txBody>
        </p:sp>
        <p:sp>
          <p:nvSpPr>
            <p:cNvPr id="50" name="右箭头 49">
              <a:extLst>
                <a:ext uri="{FF2B5EF4-FFF2-40B4-BE49-F238E27FC236}">
                  <a16:creationId xmlns:a16="http://schemas.microsoft.com/office/drawing/2014/main" id="{3C4D75B0-3D24-BB42-A376-2C178FB97235}"/>
                </a:ext>
              </a:extLst>
            </p:cNvPr>
            <p:cNvSpPr/>
            <p:nvPr/>
          </p:nvSpPr>
          <p:spPr>
            <a:xfrm>
              <a:off x="5618749" y="4704346"/>
              <a:ext cx="950494" cy="2045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91"/>
            </a:p>
          </p:txBody>
        </p:sp>
        <p:sp>
          <p:nvSpPr>
            <p:cNvPr id="48" name="上箭头 47">
              <a:extLst>
                <a:ext uri="{FF2B5EF4-FFF2-40B4-BE49-F238E27FC236}">
                  <a16:creationId xmlns:a16="http://schemas.microsoft.com/office/drawing/2014/main" id="{EDDC1BD3-F906-6F41-9C2C-5C8F87FEC56F}"/>
                </a:ext>
              </a:extLst>
            </p:cNvPr>
            <p:cNvSpPr/>
            <p:nvPr/>
          </p:nvSpPr>
          <p:spPr>
            <a:xfrm>
              <a:off x="3777917" y="3927567"/>
              <a:ext cx="120315" cy="44517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91"/>
            </a:p>
          </p:txBody>
        </p:sp>
        <p:sp>
          <p:nvSpPr>
            <p:cNvPr id="52" name="上箭头 51">
              <a:extLst>
                <a:ext uri="{FF2B5EF4-FFF2-40B4-BE49-F238E27FC236}">
                  <a16:creationId xmlns:a16="http://schemas.microsoft.com/office/drawing/2014/main" id="{BC14D322-A5F5-544B-95A4-75CD7D53F4FB}"/>
                </a:ext>
              </a:extLst>
            </p:cNvPr>
            <p:cNvSpPr/>
            <p:nvPr/>
          </p:nvSpPr>
          <p:spPr>
            <a:xfrm>
              <a:off x="3773907" y="2750773"/>
              <a:ext cx="120315" cy="44517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91"/>
            </a:p>
          </p:txBody>
        </p:sp>
        <p:sp>
          <p:nvSpPr>
            <p:cNvPr id="51" name="下箭头 50">
              <a:extLst>
                <a:ext uri="{FF2B5EF4-FFF2-40B4-BE49-F238E27FC236}">
                  <a16:creationId xmlns:a16="http://schemas.microsoft.com/office/drawing/2014/main" id="{88970D8B-B0B4-3646-BFD1-D089F8EBF0EF}"/>
                </a:ext>
              </a:extLst>
            </p:cNvPr>
            <p:cNvSpPr/>
            <p:nvPr/>
          </p:nvSpPr>
          <p:spPr>
            <a:xfrm>
              <a:off x="5249780" y="2750773"/>
              <a:ext cx="120315" cy="45924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91"/>
            </a:p>
          </p:txBody>
        </p:sp>
        <p:sp>
          <p:nvSpPr>
            <p:cNvPr id="54" name="下箭头 53">
              <a:extLst>
                <a:ext uri="{FF2B5EF4-FFF2-40B4-BE49-F238E27FC236}">
                  <a16:creationId xmlns:a16="http://schemas.microsoft.com/office/drawing/2014/main" id="{EC8B5C56-2AB0-9145-9AF4-DC016B7BC0B5}"/>
                </a:ext>
              </a:extLst>
            </p:cNvPr>
            <p:cNvSpPr/>
            <p:nvPr/>
          </p:nvSpPr>
          <p:spPr>
            <a:xfrm>
              <a:off x="5245770" y="3927567"/>
              <a:ext cx="120315" cy="45924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91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583F187-E8D2-1440-BF7D-371451864D11}"/>
              </a:ext>
            </a:extLst>
          </p:cNvPr>
          <p:cNvGrpSpPr/>
          <p:nvPr/>
        </p:nvGrpSpPr>
        <p:grpSpPr>
          <a:xfrm>
            <a:off x="8186303" y="3295020"/>
            <a:ext cx="7383782" cy="8481747"/>
            <a:chOff x="523581" y="745828"/>
            <a:chExt cx="2093033" cy="1150323"/>
          </a:xfrm>
        </p:grpSpPr>
        <p:cxnSp>
          <p:nvCxnSpPr>
            <p:cNvPr id="57" name="直接连接符 113">
              <a:extLst>
                <a:ext uri="{FF2B5EF4-FFF2-40B4-BE49-F238E27FC236}">
                  <a16:creationId xmlns:a16="http://schemas.microsoft.com/office/drawing/2014/main" id="{FBD02D92-0217-8346-B025-7849D83D7B2E}"/>
                </a:ext>
              </a:extLst>
            </p:cNvPr>
            <p:cNvCxnSpPr>
              <a:cxnSpLocks/>
            </p:cNvCxnSpPr>
            <p:nvPr/>
          </p:nvCxnSpPr>
          <p:spPr>
            <a:xfrm>
              <a:off x="629034" y="864426"/>
              <a:ext cx="1696710" cy="4485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6E684009-9258-D747-81A7-3276458703DD}"/>
                </a:ext>
              </a:extLst>
            </p:cNvPr>
            <p:cNvSpPr/>
            <p:nvPr/>
          </p:nvSpPr>
          <p:spPr>
            <a:xfrm>
              <a:off x="978508" y="745828"/>
              <a:ext cx="931276" cy="114256"/>
            </a:xfrm>
            <a:prstGeom prst="rect">
              <a:avLst/>
            </a:prstGeom>
          </p:spPr>
          <p:txBody>
            <a:bodyPr wrap="none" lIns="102787" tIns="51392" rIns="102787" bIns="51392">
              <a:spAutoFit/>
            </a:bodyPr>
            <a:lstStyle/>
            <a:p>
              <a:r>
                <a:rPr lang="zh-CN" alt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应用层处理</a:t>
              </a:r>
              <a:endPara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矩形 47">
              <a:extLst>
                <a:ext uri="{FF2B5EF4-FFF2-40B4-BE49-F238E27FC236}">
                  <a16:creationId xmlns:a16="http://schemas.microsoft.com/office/drawing/2014/main" id="{9C746826-70D7-FE4D-A277-1D2A54965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711" y="874027"/>
              <a:ext cx="1701222" cy="8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2787" tIns="51392" rIns="102787" bIns="51392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   处理网络包以及各种事件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endParaRPr>
            </a:p>
          </p:txBody>
        </p:sp>
        <p:cxnSp>
          <p:nvCxnSpPr>
            <p:cNvPr id="61" name="直接连接符 117">
              <a:extLst>
                <a:ext uri="{FF2B5EF4-FFF2-40B4-BE49-F238E27FC236}">
                  <a16:creationId xmlns:a16="http://schemas.microsoft.com/office/drawing/2014/main" id="{DF508013-44F4-2C4B-A944-716E290449CF}"/>
                </a:ext>
              </a:extLst>
            </p:cNvPr>
            <p:cNvCxnSpPr>
              <a:cxnSpLocks/>
            </p:cNvCxnSpPr>
            <p:nvPr/>
          </p:nvCxnSpPr>
          <p:spPr>
            <a:xfrm>
              <a:off x="677703" y="1337741"/>
              <a:ext cx="1701222" cy="0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C3DD7A0-3714-6E40-99A2-F6F80B0A7D89}"/>
                </a:ext>
              </a:extLst>
            </p:cNvPr>
            <p:cNvSpPr/>
            <p:nvPr/>
          </p:nvSpPr>
          <p:spPr>
            <a:xfrm>
              <a:off x="1146846" y="1213635"/>
              <a:ext cx="762938" cy="114256"/>
            </a:xfrm>
            <a:prstGeom prst="rect">
              <a:avLst/>
            </a:prstGeom>
          </p:spPr>
          <p:txBody>
            <a:bodyPr wrap="square" lIns="102787" tIns="51392" rIns="102787" bIns="51392">
              <a:spAutoFit/>
            </a:bodyPr>
            <a:lstStyle/>
            <a:p>
              <a:r>
                <a:rPr lang="zh-CN" alt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协议</a:t>
              </a:r>
              <a:endPara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47">
              <a:extLst>
                <a:ext uri="{FF2B5EF4-FFF2-40B4-BE49-F238E27FC236}">
                  <a16:creationId xmlns:a16="http://schemas.microsoft.com/office/drawing/2014/main" id="{9B7786ED-B868-5D45-8CDB-0D8FC140E6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581" y="1379917"/>
              <a:ext cx="2093033" cy="8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2787" tIns="51392" rIns="102787" bIns="51392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针对不同协议分别进行序列化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/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反序列化</a:t>
              </a:r>
            </a:p>
          </p:txBody>
        </p:sp>
        <p:cxnSp>
          <p:nvCxnSpPr>
            <p:cNvPr id="66" name="直接连接符 121">
              <a:extLst>
                <a:ext uri="{FF2B5EF4-FFF2-40B4-BE49-F238E27FC236}">
                  <a16:creationId xmlns:a16="http://schemas.microsoft.com/office/drawing/2014/main" id="{ED0F5EBB-A1B5-754C-B4F9-3E355780D332}"/>
                </a:ext>
              </a:extLst>
            </p:cNvPr>
            <p:cNvCxnSpPr>
              <a:cxnSpLocks/>
            </p:cNvCxnSpPr>
            <p:nvPr/>
          </p:nvCxnSpPr>
          <p:spPr>
            <a:xfrm>
              <a:off x="635337" y="1797903"/>
              <a:ext cx="1697298" cy="64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57949AB4-3C04-C64E-8F06-42E1D33FB711}"/>
                </a:ext>
              </a:extLst>
            </p:cNvPr>
            <p:cNvSpPr/>
            <p:nvPr/>
          </p:nvSpPr>
          <p:spPr>
            <a:xfrm>
              <a:off x="1157960" y="1660632"/>
              <a:ext cx="609112" cy="114256"/>
            </a:xfrm>
            <a:prstGeom prst="rect">
              <a:avLst/>
            </a:prstGeom>
          </p:spPr>
          <p:txBody>
            <a:bodyPr wrap="none" lIns="102787" tIns="51392" rIns="102787" bIns="51392">
              <a:spAutoFit/>
            </a:bodyPr>
            <a:lstStyle/>
            <a:p>
              <a:r>
                <a:rPr lang="zh-CN" alt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网络</a:t>
              </a:r>
              <a:r>
                <a:rPr lang="en-US" altLang="zh-CN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IO</a:t>
              </a:r>
            </a:p>
          </p:txBody>
        </p:sp>
        <p:sp>
          <p:nvSpPr>
            <p:cNvPr id="68" name="矩形 47">
              <a:extLst>
                <a:ext uri="{FF2B5EF4-FFF2-40B4-BE49-F238E27FC236}">
                  <a16:creationId xmlns:a16="http://schemas.microsoft.com/office/drawing/2014/main" id="{E83F20BF-4DB7-454B-A0FC-61961E4A7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7960" y="1808723"/>
              <a:ext cx="1055542" cy="8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2787" tIns="51392" rIns="102787" bIns="51392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网络读写的封装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84399E-360E-E845-9061-6F0DFEC57EE8}"/>
              </a:ext>
            </a:extLst>
          </p:cNvPr>
          <p:cNvGrpSpPr/>
          <p:nvPr/>
        </p:nvGrpSpPr>
        <p:grpSpPr>
          <a:xfrm>
            <a:off x="16948967" y="1079337"/>
            <a:ext cx="6744098" cy="5139102"/>
            <a:chOff x="4438648" y="628327"/>
            <a:chExt cx="1911706" cy="1456748"/>
          </a:xfrm>
        </p:grpSpPr>
        <p:cxnSp>
          <p:nvCxnSpPr>
            <p:cNvPr id="24" name="直接连接符 113">
              <a:extLst>
                <a:ext uri="{FF2B5EF4-FFF2-40B4-BE49-F238E27FC236}">
                  <a16:creationId xmlns:a16="http://schemas.microsoft.com/office/drawing/2014/main" id="{BC998D68-8DA9-0944-A3E3-CE927F732F56}"/>
                </a:ext>
              </a:extLst>
            </p:cNvPr>
            <p:cNvCxnSpPr>
              <a:cxnSpLocks/>
            </p:cNvCxnSpPr>
            <p:nvPr/>
          </p:nvCxnSpPr>
          <p:spPr>
            <a:xfrm>
              <a:off x="4443003" y="799605"/>
              <a:ext cx="1692604" cy="0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4EAFF7E-801A-DE46-A7E2-E931360C22BF}"/>
                </a:ext>
              </a:extLst>
            </p:cNvPr>
            <p:cNvSpPr/>
            <p:nvPr/>
          </p:nvSpPr>
          <p:spPr>
            <a:xfrm>
              <a:off x="4971355" y="628327"/>
              <a:ext cx="545951" cy="169009"/>
            </a:xfrm>
            <a:prstGeom prst="rect">
              <a:avLst/>
            </a:prstGeom>
          </p:spPr>
          <p:txBody>
            <a:bodyPr wrap="none" lIns="102787" tIns="51392" rIns="102787" bIns="51392">
              <a:spAutoFit/>
            </a:bodyPr>
            <a:lstStyle/>
            <a:p>
              <a:r>
                <a:rPr lang="en-US" altLang="zh-CN" sz="3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OnOpen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47">
              <a:extLst>
                <a:ext uri="{FF2B5EF4-FFF2-40B4-BE49-F238E27FC236}">
                  <a16:creationId xmlns:a16="http://schemas.microsoft.com/office/drawing/2014/main" id="{CE771F5E-A79A-CA40-B172-F3D5F7C78E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938" y="804369"/>
              <a:ext cx="1442721" cy="133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2787" tIns="51392" rIns="102787" bIns="51392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sym typeface="微软雅黑" pitchFamily="34" charset="-122"/>
                </a:rPr>
                <a:t> </a:t>
              </a:r>
              <a:r>
                <a:rPr lang="zh-CN" altLang="en-US" sz="2133" dirty="0">
                  <a:latin typeface="+mj-lt"/>
                </a:rPr>
                <a:t>连接过多判断、应用层连接池添加</a:t>
              </a:r>
              <a:endParaRPr lang="en-US" altLang="zh-CN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sym typeface="微软雅黑" pitchFamily="34" charset="-122"/>
              </a:endParaRPr>
            </a:p>
          </p:txBody>
        </p:sp>
        <p:cxnSp>
          <p:nvCxnSpPr>
            <p:cNvPr id="27" name="直接连接符 117">
              <a:extLst>
                <a:ext uri="{FF2B5EF4-FFF2-40B4-BE49-F238E27FC236}">
                  <a16:creationId xmlns:a16="http://schemas.microsoft.com/office/drawing/2014/main" id="{32C56CEF-8E2B-3E40-BC42-96FFC571666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43003" y="1164648"/>
              <a:ext cx="1692604" cy="3708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86654FB-1754-3440-B1CA-125701F23086}"/>
                </a:ext>
              </a:extLst>
            </p:cNvPr>
            <p:cNvSpPr/>
            <p:nvPr/>
          </p:nvSpPr>
          <p:spPr>
            <a:xfrm>
              <a:off x="4975788" y="1013593"/>
              <a:ext cx="1060215" cy="169009"/>
            </a:xfrm>
            <a:prstGeom prst="rect">
              <a:avLst/>
            </a:prstGeom>
          </p:spPr>
          <p:txBody>
            <a:bodyPr wrap="none" lIns="102787" tIns="51392" rIns="102787" bIns="51392">
              <a:spAutoFit/>
            </a:bodyPr>
            <a:lstStyle/>
            <a:p>
              <a:r>
                <a:rPr lang="en-US" altLang="zh-CN" sz="3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OnClose</a:t>
              </a:r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en-US" altLang="zh-CN" sz="3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OnError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47">
              <a:extLst>
                <a:ext uri="{FF2B5EF4-FFF2-40B4-BE49-F238E27FC236}">
                  <a16:creationId xmlns:a16="http://schemas.microsoft.com/office/drawing/2014/main" id="{562725E5-6CF9-8445-A17A-D455402568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4959" y="1020400"/>
              <a:ext cx="1265395" cy="104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2787" tIns="51392" rIns="102787" bIns="51392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1573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B94E88A-BCBA-D644-B627-EA86DE278440}"/>
                </a:ext>
              </a:extLst>
            </p:cNvPr>
            <p:cNvSpPr txBox="1"/>
            <p:nvPr/>
          </p:nvSpPr>
          <p:spPr>
            <a:xfrm>
              <a:off x="4694046" y="1173175"/>
              <a:ext cx="1441560" cy="244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2787" tIns="51392" rIns="102787" bIns="51392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  <a:defRPr sz="51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r>
                <a:rPr lang="zh-CN" altLang="en-US" sz="2133" dirty="0"/>
                <a:t>连接关闭或发生错误、应用层连接池清理</a:t>
              </a:r>
              <a:r>
                <a:rPr lang="en" altLang="zh-CN" sz="2133" dirty="0"/>
                <a:t> </a:t>
              </a:r>
              <a:endParaRPr lang="zh-CN" altLang="en-US" sz="2133" dirty="0"/>
            </a:p>
          </p:txBody>
        </p:sp>
        <p:cxnSp>
          <p:nvCxnSpPr>
            <p:cNvPr id="32" name="直接连接符 113">
              <a:extLst>
                <a:ext uri="{FF2B5EF4-FFF2-40B4-BE49-F238E27FC236}">
                  <a16:creationId xmlns:a16="http://schemas.microsoft.com/office/drawing/2014/main" id="{651B8D15-1F0B-3F47-9673-A0E09FCAF465}"/>
                </a:ext>
              </a:extLst>
            </p:cNvPr>
            <p:cNvCxnSpPr>
              <a:cxnSpLocks/>
            </p:cNvCxnSpPr>
            <p:nvPr/>
          </p:nvCxnSpPr>
          <p:spPr>
            <a:xfrm>
              <a:off x="4438648" y="1533627"/>
              <a:ext cx="1692330" cy="1583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39E7AAB-F0AA-8C4C-BBFB-E739185C0098}"/>
                </a:ext>
              </a:extLst>
            </p:cNvPr>
            <p:cNvSpPr/>
            <p:nvPr/>
          </p:nvSpPr>
          <p:spPr>
            <a:xfrm>
              <a:off x="5068176" y="1376383"/>
              <a:ext cx="508582" cy="169009"/>
            </a:xfrm>
            <a:prstGeom prst="rect">
              <a:avLst/>
            </a:prstGeom>
          </p:spPr>
          <p:txBody>
            <a:bodyPr wrap="none" lIns="102787" tIns="51392" rIns="102787" bIns="51392">
              <a:spAutoFit/>
            </a:bodyPr>
            <a:lstStyle/>
            <a:p>
              <a:r>
                <a:rPr lang="en-US" altLang="zh-CN" sz="3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OnCron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47">
              <a:extLst>
                <a:ext uri="{FF2B5EF4-FFF2-40B4-BE49-F238E27FC236}">
                  <a16:creationId xmlns:a16="http://schemas.microsoft.com/office/drawing/2014/main" id="{A589AD57-BAA2-D848-9699-3351549876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913" y="1560114"/>
              <a:ext cx="1442721" cy="133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2787" tIns="51392" rIns="102787" bIns="51392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sym typeface="微软雅黑" pitchFamily="34" charset="-122"/>
                </a:rPr>
                <a:t> </a:t>
              </a:r>
              <a:r>
                <a:rPr lang="zh-CN" altLang="en-US" sz="2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定时任务、心跳</a:t>
              </a:r>
              <a:r>
                <a:rPr lang="en-US" altLang="zh-CN" sz="2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(</a:t>
              </a:r>
              <a:r>
                <a:rPr lang="en-US" altLang="zh-CN" sz="2133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websocket</a:t>
              </a:r>
              <a:r>
                <a:rPr lang="zh-CN" altLang="en-US" sz="2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除外</a:t>
              </a:r>
              <a:r>
                <a:rPr lang="en-US" altLang="zh-CN" sz="2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)</a:t>
              </a:r>
              <a:endParaRPr lang="en-US" altLang="zh-CN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sym typeface="微软雅黑" pitchFamily="34" charset="-122"/>
              </a:endParaRPr>
            </a:p>
          </p:txBody>
        </p:sp>
        <p:cxnSp>
          <p:nvCxnSpPr>
            <p:cNvPr id="35" name="直接连接符 117">
              <a:extLst>
                <a:ext uri="{FF2B5EF4-FFF2-40B4-BE49-F238E27FC236}">
                  <a16:creationId xmlns:a16="http://schemas.microsoft.com/office/drawing/2014/main" id="{C15CE3E3-E242-A94A-B62E-961F723E011E}"/>
                </a:ext>
              </a:extLst>
            </p:cNvPr>
            <p:cNvCxnSpPr>
              <a:cxnSpLocks/>
            </p:cNvCxnSpPr>
            <p:nvPr/>
          </p:nvCxnSpPr>
          <p:spPr>
            <a:xfrm>
              <a:off x="4443003" y="1947284"/>
              <a:ext cx="1687975" cy="1547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1E35618-1D73-2243-A405-DAE8A3FBDFFF}"/>
                </a:ext>
              </a:extLst>
            </p:cNvPr>
            <p:cNvSpPr/>
            <p:nvPr/>
          </p:nvSpPr>
          <p:spPr>
            <a:xfrm>
              <a:off x="4976805" y="1772072"/>
              <a:ext cx="743612" cy="169009"/>
            </a:xfrm>
            <a:prstGeom prst="rect">
              <a:avLst/>
            </a:prstGeom>
          </p:spPr>
          <p:txBody>
            <a:bodyPr wrap="none" lIns="102787" tIns="51392" rIns="102787" bIns="51392">
              <a:spAutoFit/>
            </a:bodyPr>
            <a:lstStyle/>
            <a:p>
              <a:r>
                <a:rPr lang="en-US" altLang="zh-CN" sz="3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OnMessage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47">
              <a:extLst>
                <a:ext uri="{FF2B5EF4-FFF2-40B4-BE49-F238E27FC236}">
                  <a16:creationId xmlns:a16="http://schemas.microsoft.com/office/drawing/2014/main" id="{4982F372-0720-3049-AF30-ABDFAC8DC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1507" y="1807277"/>
              <a:ext cx="1265395" cy="104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2787" tIns="51392" rIns="102787" bIns="51392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1573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41F8D67-EB07-7747-8542-48B8207E29F0}"/>
                </a:ext>
              </a:extLst>
            </p:cNvPr>
            <p:cNvSpPr txBox="1"/>
            <p:nvPr/>
          </p:nvSpPr>
          <p:spPr>
            <a:xfrm>
              <a:off x="4756564" y="1951872"/>
              <a:ext cx="1593790" cy="133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2787" tIns="51392" rIns="102787" bIns="51392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  <a:defRPr sz="51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r>
                <a:rPr lang="zh-CN" altLang="en-US" sz="2133" dirty="0"/>
                <a:t>逻辑包处理、阻塞</a:t>
              </a:r>
              <a:r>
                <a:rPr lang="en-US" altLang="zh-CN" sz="2133" dirty="0"/>
                <a:t>Streaming/</a:t>
              </a:r>
              <a:r>
                <a:rPr lang="en-US" altLang="zh-CN" sz="2133" dirty="0" err="1"/>
                <a:t>handleLoop</a:t>
              </a:r>
              <a:r>
                <a:rPr lang="en" altLang="zh-CN" sz="2133" dirty="0"/>
                <a:t> </a:t>
              </a:r>
              <a:endParaRPr lang="zh-CN" altLang="en-US" sz="2133" dirty="0"/>
            </a:p>
          </p:txBody>
        </p:sp>
      </p:grpSp>
      <p:sp>
        <p:nvSpPr>
          <p:cNvPr id="4" name="左大括号 3">
            <a:extLst>
              <a:ext uri="{FF2B5EF4-FFF2-40B4-BE49-F238E27FC236}">
                <a16:creationId xmlns:a16="http://schemas.microsoft.com/office/drawing/2014/main" id="{2C366A7C-9062-C347-BA2A-BEEB55959B58}"/>
              </a:ext>
            </a:extLst>
          </p:cNvPr>
          <p:cNvSpPr/>
          <p:nvPr/>
        </p:nvSpPr>
        <p:spPr>
          <a:xfrm>
            <a:off x="15014441" y="1493428"/>
            <a:ext cx="1254723" cy="448336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 sz="4763"/>
          </a:p>
        </p:txBody>
      </p:sp>
      <p:cxnSp>
        <p:nvCxnSpPr>
          <p:cNvPr id="49" name="直接连接符 7">
            <a:extLst>
              <a:ext uri="{FF2B5EF4-FFF2-40B4-BE49-F238E27FC236}">
                <a16:creationId xmlns:a16="http://schemas.microsoft.com/office/drawing/2014/main" id="{0082C1D0-FFEE-3047-A55A-44C9CA1AD762}"/>
              </a:ext>
            </a:extLst>
          </p:cNvPr>
          <p:cNvCxnSpPr/>
          <p:nvPr/>
        </p:nvCxnSpPr>
        <p:spPr>
          <a:xfrm>
            <a:off x="0" y="1961021"/>
            <a:ext cx="14593621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标题 1">
            <a:extLst>
              <a:ext uri="{FF2B5EF4-FFF2-40B4-BE49-F238E27FC236}">
                <a16:creationId xmlns:a16="http://schemas.microsoft.com/office/drawing/2014/main" id="{16671B3C-18FF-7C4C-A5D2-849A72868E09}"/>
              </a:ext>
            </a:extLst>
          </p:cNvPr>
          <p:cNvSpPr txBox="1">
            <a:spLocks/>
          </p:cNvSpPr>
          <p:nvPr/>
        </p:nvSpPr>
        <p:spPr>
          <a:xfrm>
            <a:off x="299603" y="305119"/>
            <a:ext cx="15773400" cy="1157133"/>
          </a:xfrm>
          <a:prstGeom prst="rect">
            <a:avLst/>
          </a:prstGeom>
        </p:spPr>
        <p:txBody>
          <a:bodyPr vert="horz" lIns="243840" tIns="121920" rIns="243840" bIns="1219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Dubbo</a:t>
            </a:r>
            <a:r>
              <a:rPr lang="zh-CN" altLang="en-US" sz="5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5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-</a:t>
            </a:r>
            <a:r>
              <a:rPr lang="zh-CN" altLang="en-US" sz="5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5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Getty</a:t>
            </a:r>
            <a:r>
              <a:rPr lang="zh-CN" altLang="en-US" sz="5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三层模型</a:t>
            </a:r>
          </a:p>
        </p:txBody>
      </p:sp>
    </p:spTree>
    <p:extLst>
      <p:ext uri="{BB962C8B-B14F-4D97-AF65-F5344CB8AC3E}">
        <p14:creationId xmlns:p14="http://schemas.microsoft.com/office/powerpoint/2010/main" val="2827515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79099E-936E-814B-983B-A9B9E14BDDA5}"/>
              </a:ext>
            </a:extLst>
          </p:cNvPr>
          <p:cNvSpPr txBox="1"/>
          <p:nvPr/>
        </p:nvSpPr>
        <p:spPr>
          <a:xfrm>
            <a:off x="2372498" y="2866768"/>
            <a:ext cx="14051411" cy="9285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914411" indent="-914411">
              <a:buFontTx/>
              <a:buChar char="-"/>
            </a:pPr>
            <a:r>
              <a:rPr lang="en-US" altLang="zh-CN" sz="7467" dirty="0"/>
              <a:t>All</a:t>
            </a:r>
            <a:r>
              <a:rPr lang="zh-CN" altLang="en-US" sz="7467" dirty="0"/>
              <a:t> </a:t>
            </a:r>
            <a:r>
              <a:rPr lang="en-US" altLang="zh-CN" sz="7467" dirty="0"/>
              <a:t>JDK</a:t>
            </a:r>
            <a:r>
              <a:rPr lang="zh-CN" altLang="en-US" sz="7467" dirty="0"/>
              <a:t> </a:t>
            </a:r>
            <a:r>
              <a:rPr lang="en-US" altLang="zh-CN" sz="7467" dirty="0"/>
              <a:t>Exceptions</a:t>
            </a:r>
          </a:p>
          <a:p>
            <a:pPr marL="914411" indent="-914411">
              <a:buFontTx/>
              <a:buChar char="-"/>
            </a:pPr>
            <a:r>
              <a:rPr lang="en-US" altLang="zh-CN" sz="7467" dirty="0"/>
              <a:t>Field</a:t>
            </a:r>
            <a:r>
              <a:rPr lang="zh-CN" altLang="en-US" sz="7467" dirty="0"/>
              <a:t> </a:t>
            </a:r>
            <a:r>
              <a:rPr lang="en-US" altLang="zh-CN" sz="7467" dirty="0"/>
              <a:t>Alias</a:t>
            </a:r>
          </a:p>
          <a:p>
            <a:pPr marL="914411" indent="-914411">
              <a:buFontTx/>
              <a:buChar char="-"/>
            </a:pPr>
            <a:r>
              <a:rPr lang="en-US" altLang="zh-CN" sz="7467" dirty="0"/>
              <a:t>Java</a:t>
            </a:r>
            <a:r>
              <a:rPr lang="zh-CN" altLang="en-US" sz="7467" dirty="0"/>
              <a:t> </a:t>
            </a:r>
            <a:r>
              <a:rPr lang="en-US" altLang="zh-CN" sz="7467" dirty="0" err="1"/>
              <a:t>BigDecimal</a:t>
            </a:r>
            <a:endParaRPr lang="en-US" altLang="zh-CN" sz="7467" dirty="0"/>
          </a:p>
          <a:p>
            <a:pPr marL="914411" indent="-914411">
              <a:buFontTx/>
              <a:buChar char="-"/>
            </a:pPr>
            <a:r>
              <a:rPr lang="en-US" altLang="zh-CN" sz="7467" dirty="0"/>
              <a:t>Java</a:t>
            </a:r>
            <a:r>
              <a:rPr lang="zh-CN" altLang="en-US" sz="7467" dirty="0"/>
              <a:t> </a:t>
            </a:r>
            <a:r>
              <a:rPr lang="en-US" altLang="zh-CN" sz="7467" dirty="0"/>
              <a:t>Date</a:t>
            </a:r>
            <a:r>
              <a:rPr lang="zh-CN" altLang="en-US" sz="7467" dirty="0"/>
              <a:t> </a:t>
            </a:r>
            <a:r>
              <a:rPr lang="en-US" altLang="zh-CN" sz="7467" dirty="0"/>
              <a:t>&amp;</a:t>
            </a:r>
            <a:r>
              <a:rPr lang="zh-CN" altLang="en-US" sz="7467" dirty="0"/>
              <a:t> </a:t>
            </a:r>
            <a:r>
              <a:rPr lang="en-US" altLang="zh-CN" sz="7467" dirty="0"/>
              <a:t>Time</a:t>
            </a:r>
          </a:p>
          <a:p>
            <a:pPr marL="914411" indent="-914411">
              <a:buFontTx/>
              <a:buChar char="-"/>
            </a:pPr>
            <a:r>
              <a:rPr lang="en-US" altLang="zh-CN" sz="7467" dirty="0"/>
              <a:t>Java</a:t>
            </a:r>
            <a:r>
              <a:rPr lang="zh-CN" altLang="en-US" sz="7467" dirty="0"/>
              <a:t> </a:t>
            </a:r>
            <a:r>
              <a:rPr lang="en-US" altLang="zh-CN" sz="7467" dirty="0"/>
              <a:t>Generic</a:t>
            </a:r>
            <a:r>
              <a:rPr lang="zh-CN" altLang="en-US" sz="7467" dirty="0"/>
              <a:t> </a:t>
            </a:r>
            <a:r>
              <a:rPr lang="en-US" altLang="zh-CN" sz="7467" dirty="0"/>
              <a:t>Invocation</a:t>
            </a:r>
          </a:p>
          <a:p>
            <a:pPr marL="914411" indent="-914411">
              <a:buFontTx/>
              <a:buChar char="-"/>
            </a:pPr>
            <a:r>
              <a:rPr lang="en-US" altLang="zh-CN" sz="7467" dirty="0"/>
              <a:t>Dubbo</a:t>
            </a:r>
            <a:r>
              <a:rPr lang="zh-CN" altLang="en-US" sz="7467" dirty="0"/>
              <a:t> </a:t>
            </a:r>
            <a:r>
              <a:rPr lang="en-US" altLang="zh-CN" sz="7467" dirty="0"/>
              <a:t>Attachments</a:t>
            </a:r>
          </a:p>
          <a:p>
            <a:pPr marL="914411" indent="-914411">
              <a:buFontTx/>
              <a:buChar char="-"/>
            </a:pPr>
            <a:r>
              <a:rPr lang="en-US" altLang="zh-CN" sz="7467" dirty="0"/>
              <a:t>Skipping</a:t>
            </a:r>
            <a:r>
              <a:rPr lang="zh-CN" altLang="en-US" sz="7467" dirty="0"/>
              <a:t> </a:t>
            </a:r>
            <a:r>
              <a:rPr lang="en-US" altLang="zh-CN" sz="7467" dirty="0"/>
              <a:t>unregistered</a:t>
            </a:r>
            <a:r>
              <a:rPr lang="zh-CN" altLang="en-US" sz="7467" dirty="0"/>
              <a:t> </a:t>
            </a:r>
            <a:r>
              <a:rPr lang="en-US" altLang="zh-CN" sz="7467" dirty="0"/>
              <a:t>POJO</a:t>
            </a:r>
          </a:p>
          <a:p>
            <a:pPr marL="914411" indent="-914411">
              <a:buFontTx/>
              <a:buChar char="-"/>
            </a:pPr>
            <a:r>
              <a:rPr lang="en-US" altLang="zh-CN" sz="7467" dirty="0"/>
              <a:t>Emoji</a:t>
            </a:r>
            <a:endParaRPr lang="en-US" sz="7467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2868207-0059-2F41-93A9-D4D7A024EF62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9" name="直接连接符 7">
              <a:extLst>
                <a:ext uri="{FF2B5EF4-FFF2-40B4-BE49-F238E27FC236}">
                  <a16:creationId xmlns:a16="http://schemas.microsoft.com/office/drawing/2014/main" id="{81ED9EFE-3BA9-0546-B882-0E976C316E80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44">
              <a:extLst>
                <a:ext uri="{FF2B5EF4-FFF2-40B4-BE49-F238E27FC236}">
                  <a16:creationId xmlns:a16="http://schemas.microsoft.com/office/drawing/2014/main" id="{CBDD980A-644F-9F46-9580-9AA918879B6A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Dubbo-go-hessian2</a:t>
              </a:r>
              <a:endParaRPr kumimoji="1" lang="zh-CN" altLang="en-US" sz="6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7052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2868207-0059-2F41-93A9-D4D7A024EF62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9" name="直接连接符 7">
              <a:extLst>
                <a:ext uri="{FF2B5EF4-FFF2-40B4-BE49-F238E27FC236}">
                  <a16:creationId xmlns:a16="http://schemas.microsoft.com/office/drawing/2014/main" id="{81ED9EFE-3BA9-0546-B882-0E976C316E80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44">
              <a:extLst>
                <a:ext uri="{FF2B5EF4-FFF2-40B4-BE49-F238E27FC236}">
                  <a16:creationId xmlns:a16="http://schemas.microsoft.com/office/drawing/2014/main" id="{CBDD980A-644F-9F46-9580-9AA918879B6A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Dubbo-go-hessian2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 类型映射表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A41AE4A-6E8F-7445-B5E8-4F4A3F873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372" y="2249488"/>
            <a:ext cx="16156903" cy="1088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56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1510E49-8DE5-5140-9439-14F857EF8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136" y="2883471"/>
            <a:ext cx="6359360" cy="1600246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40" tIns="121920" rIns="243840" bIns="121920" numCol="1" anchor="ctr" anchorCtr="0" compatLnSpc="1">
            <a:prstTxWarp prst="textNoShape">
              <a:avLst/>
            </a:prstTxWarp>
            <a:spAutoFit/>
          </a:bodyPr>
          <a:lstStyle/>
          <a:p>
            <a:pPr defTabSz="2438430"/>
            <a:r>
              <a:rPr lang="zh-CN" altLang="zh-CN" sz="2933" dirty="0">
                <a:solidFill>
                  <a:srgbClr val="CC783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type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POJO </a:t>
            </a:r>
            <a:r>
              <a:rPr lang="zh-CN" altLang="zh-CN" sz="2933" dirty="0">
                <a:solidFill>
                  <a:srgbClr val="CC783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interface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b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933" b="0" dirty="0">
                <a:solidFill>
                  <a:srgbClr val="FFC66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JavaClassName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() 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string</a:t>
            </a:r>
            <a:br>
              <a:rPr lang="zh-CN" altLang="zh-CN" sz="2933" b="0" dirty="0">
                <a:solidFill>
                  <a:srgbClr val="808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endParaRPr lang="zh-CN" altLang="zh-CN" sz="4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1D78EA8F-7B2A-FC44-9ABE-3C5157D0D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132" y="4482797"/>
            <a:ext cx="6359363" cy="2502929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40" tIns="121920" rIns="243840" bIns="121920" numCol="1" anchor="ctr" anchorCtr="0" compatLnSpc="1">
            <a:prstTxWarp prst="textNoShape">
              <a:avLst/>
            </a:prstTxWarp>
            <a:spAutoFit/>
          </a:bodyPr>
          <a:lstStyle/>
          <a:p>
            <a:pPr defTabSz="2438430"/>
            <a:r>
              <a:rPr lang="zh-CN" altLang="zh-CN" sz="2933" dirty="0">
                <a:solidFill>
                  <a:srgbClr val="CC783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type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POJOEnum </a:t>
            </a:r>
            <a:r>
              <a:rPr lang="zh-CN" altLang="zh-CN" sz="2933" dirty="0">
                <a:solidFill>
                  <a:srgbClr val="CC783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interface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b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POJO</a:t>
            </a:r>
            <a:b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933" b="0" dirty="0">
                <a:solidFill>
                  <a:srgbClr val="FFC66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String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() 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string</a:t>
            </a:r>
            <a:b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933" b="0" dirty="0">
                <a:solidFill>
                  <a:srgbClr val="FFC66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EnumValue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string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 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JavaEnum</a:t>
            </a:r>
            <a:b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endParaRPr lang="zh-CN" altLang="zh-CN" sz="4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457BD15F-7A41-884C-9413-AEC8C171A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14725" y="2676124"/>
            <a:ext cx="7686139" cy="430829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40" tIns="121920" rIns="243840" bIns="121920" numCol="1" anchor="ctr" anchorCtr="0" compatLnSpc="1">
            <a:prstTxWarp prst="textNoShape">
              <a:avLst/>
            </a:prstTxWarp>
            <a:spAutoFit/>
          </a:bodyPr>
          <a:lstStyle/>
          <a:p>
            <a:pPr defTabSz="2438430"/>
            <a:r>
              <a:rPr lang="zh-CN" altLang="zh-CN" sz="2933" dirty="0">
                <a:solidFill>
                  <a:srgbClr val="CC783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type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User </a:t>
            </a:r>
            <a:r>
              <a:rPr lang="zh-CN" altLang="zh-CN" sz="2933" dirty="0">
                <a:solidFill>
                  <a:srgbClr val="CC783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struct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b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Id   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string</a:t>
            </a:r>
            <a:b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Name 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string</a:t>
            </a:r>
            <a:b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Age  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int32</a:t>
            </a:r>
            <a:b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Time time.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Time</a:t>
            </a:r>
            <a:b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b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dirty="0">
                <a:solidFill>
                  <a:srgbClr val="CC783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func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User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 </a:t>
            </a:r>
            <a:r>
              <a:rPr lang="zh-CN" altLang="zh-CN" sz="2933" b="0" dirty="0">
                <a:solidFill>
                  <a:srgbClr val="FFC66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JavaClassName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() </a:t>
            </a:r>
            <a:r>
              <a:rPr lang="zh-CN" altLang="zh-CN" sz="2933" b="0" dirty="0">
                <a:solidFill>
                  <a:srgbClr val="769AA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string </a:t>
            </a: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b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933" dirty="0">
                <a:solidFill>
                  <a:srgbClr val="CC783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return </a:t>
            </a:r>
            <a:r>
              <a:rPr lang="zh-CN" altLang="zh-CN" sz="2933" b="0" dirty="0">
                <a:solidFill>
                  <a:srgbClr val="6A875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"com.ikurento.user.User"</a:t>
            </a:r>
            <a:br>
              <a:rPr lang="zh-CN" altLang="zh-CN" sz="2933" b="0" dirty="0">
                <a:solidFill>
                  <a:srgbClr val="6A875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933" b="0" dirty="0">
                <a:solidFill>
                  <a:srgbClr val="A9B7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endParaRPr lang="zh-CN" altLang="zh-CN" sz="4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3" name="Picture 2" descr="1E8294BE-2629-4EC7-A85F-84085A8737CA.png">
            <a:extLst>
              <a:ext uri="{FF2B5EF4-FFF2-40B4-BE49-F238E27FC236}">
                <a16:creationId xmlns:a16="http://schemas.microsoft.com/office/drawing/2014/main" id="{B07B75D8-D102-1749-8615-00FE1A4EF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725" y="7728149"/>
            <a:ext cx="22352000" cy="543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7592CE-C137-8C40-A69E-3927F29DA237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4" name="直接连接符 7">
              <a:extLst>
                <a:ext uri="{FF2B5EF4-FFF2-40B4-BE49-F238E27FC236}">
                  <a16:creationId xmlns:a16="http://schemas.microsoft.com/office/drawing/2014/main" id="{96CEECA7-2E6B-EA47-B684-38DDF6C21C31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44">
              <a:extLst>
                <a:ext uri="{FF2B5EF4-FFF2-40B4-BE49-F238E27FC236}">
                  <a16:creationId xmlns:a16="http://schemas.microsoft.com/office/drawing/2014/main" id="{152A0C5E-3FFD-404C-96E3-F3905386A47B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如何映射到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java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class</a:t>
              </a:r>
              <a:endParaRPr kumimoji="1" lang="zh-CN" altLang="en-US" sz="6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770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sp>
        <p:nvSpPr>
          <p:cNvPr id="20" name="标题 1">
            <a:extLst>
              <a:ext uri="{FF2B5EF4-FFF2-40B4-BE49-F238E27FC236}">
                <a16:creationId xmlns:a16="http://schemas.microsoft.com/office/drawing/2014/main" id="{83304998-93D4-8F49-A0E6-E2A32DEE8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49" y="306791"/>
            <a:ext cx="15773400" cy="1157133"/>
          </a:xfrm>
        </p:spPr>
        <p:txBody>
          <a:bodyPr>
            <a:normAutofit/>
          </a:bodyPr>
          <a:lstStyle/>
          <a:p>
            <a:r>
              <a:rPr lang="zh-CN" altLang="en-US" sz="5600" b="1" dirty="0"/>
              <a:t>泛化引用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3A6D866-7A41-5447-A04A-60E7147CA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48" y="2937280"/>
            <a:ext cx="13729973" cy="3072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31974D1-F243-C242-8189-7CED9AD25E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404" y="8333929"/>
            <a:ext cx="13698380" cy="3450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B41862-7E7C-434C-B149-21FBD0E910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94784" y="1009592"/>
            <a:ext cx="8195733" cy="102616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3DBA0B7-0ECF-E34C-BE90-6313EED16D74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1" name="直接连接符 7">
              <a:extLst>
                <a:ext uri="{FF2B5EF4-FFF2-40B4-BE49-F238E27FC236}">
                  <a16:creationId xmlns:a16="http://schemas.microsoft.com/office/drawing/2014/main" id="{2C34C321-5E46-2348-B378-DFCC923867DC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44">
              <a:extLst>
                <a:ext uri="{FF2B5EF4-FFF2-40B4-BE49-F238E27FC236}">
                  <a16:creationId xmlns:a16="http://schemas.microsoft.com/office/drawing/2014/main" id="{B9388690-CA7F-054F-BA81-2251114F8B7A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泛化调用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0279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sp>
        <p:nvSpPr>
          <p:cNvPr id="9" name="Rectangular Callout 8">
            <a:extLst>
              <a:ext uri="{FF2B5EF4-FFF2-40B4-BE49-F238E27FC236}">
                <a16:creationId xmlns:a16="http://schemas.microsoft.com/office/drawing/2014/main" id="{E997378C-4522-A541-8B70-E7C933ECFBBA}"/>
              </a:ext>
            </a:extLst>
          </p:cNvPr>
          <p:cNvSpPr/>
          <p:nvPr/>
        </p:nvSpPr>
        <p:spPr>
          <a:xfrm>
            <a:off x="2734960" y="1318052"/>
            <a:ext cx="7084544" cy="3064477"/>
          </a:xfrm>
          <a:prstGeom prst="wedgeRectCallout">
            <a:avLst>
              <a:gd name="adj1" fmla="val -72184"/>
              <a:gd name="adj2" fmla="val 766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我司已经有</a:t>
            </a:r>
            <a:r>
              <a:rPr lang="en-US" altLang="zh-CN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Java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</a:t>
            </a:r>
            <a:r>
              <a:rPr lang="en-US" altLang="zh-CN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RPC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框架了，但是</a:t>
            </a:r>
            <a:r>
              <a:rPr lang="en-US" altLang="zh-CN" sz="44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golang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上想使用</a:t>
            </a:r>
            <a:r>
              <a:rPr lang="en-US" altLang="zh-CN" sz="44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dubbogo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，可以吗？</a:t>
            </a:r>
            <a:endParaRPr lang="en-US" sz="4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Rectangular Callout 13">
            <a:extLst>
              <a:ext uri="{FF2B5EF4-FFF2-40B4-BE49-F238E27FC236}">
                <a16:creationId xmlns:a16="http://schemas.microsoft.com/office/drawing/2014/main" id="{72C2C0E5-1FDC-A843-8C7C-E23A284C8423}"/>
              </a:ext>
            </a:extLst>
          </p:cNvPr>
          <p:cNvSpPr/>
          <p:nvPr/>
        </p:nvSpPr>
        <p:spPr>
          <a:xfrm>
            <a:off x="12192000" y="5579762"/>
            <a:ext cx="7677664" cy="3064477"/>
          </a:xfrm>
          <a:prstGeom prst="wedgeRectCallout">
            <a:avLst>
              <a:gd name="adj1" fmla="val 83165"/>
              <a:gd name="adj2" fmla="val 938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当然可以，你可以实现一个自己的</a:t>
            </a:r>
            <a:r>
              <a:rPr lang="en-US" altLang="zh-CN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Invoker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，那么</a:t>
            </a:r>
            <a:r>
              <a:rPr lang="en-US" altLang="zh-CN" sz="44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dubbogo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的其它功能都可以使用了</a:t>
            </a:r>
            <a:endParaRPr lang="en-US" sz="4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123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C349389C-A78F-504E-B695-7BD45271E3E0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0" name="直接连接符 7">
              <a:extLst>
                <a:ext uri="{FF2B5EF4-FFF2-40B4-BE49-F238E27FC236}">
                  <a16:creationId xmlns:a16="http://schemas.microsoft.com/office/drawing/2014/main" id="{30BAD0EC-663D-AB4A-BE0D-E0F6E3DC251D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44">
              <a:extLst>
                <a:ext uri="{FF2B5EF4-FFF2-40B4-BE49-F238E27FC236}">
                  <a16:creationId xmlns:a16="http://schemas.microsoft.com/office/drawing/2014/main" id="{3D461D79-0811-C448-BBE4-A506711DE198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扩展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Protocol</a:t>
              </a:r>
              <a:endParaRPr kumimoji="1" lang="zh-CN" altLang="en-US" sz="60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FF8101-3EF3-874A-9896-B8CB5A53E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156" y="0"/>
            <a:ext cx="12523304" cy="13716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5C4C481C-C885-8243-8F40-4081444AD460}"/>
              </a:ext>
            </a:extLst>
          </p:cNvPr>
          <p:cNvSpPr/>
          <p:nvPr/>
        </p:nvSpPr>
        <p:spPr>
          <a:xfrm>
            <a:off x="9129132" y="7909930"/>
            <a:ext cx="9069656" cy="45198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/>
          </a:p>
        </p:txBody>
      </p:sp>
      <p:sp>
        <p:nvSpPr>
          <p:cNvPr id="7" name="Rectangular Callout 6">
            <a:extLst>
              <a:ext uri="{FF2B5EF4-FFF2-40B4-BE49-F238E27FC236}">
                <a16:creationId xmlns:a16="http://schemas.microsoft.com/office/drawing/2014/main" id="{D6F26382-50A6-3445-95B2-B15B9A939AEE}"/>
              </a:ext>
            </a:extLst>
          </p:cNvPr>
          <p:cNvSpPr/>
          <p:nvPr/>
        </p:nvSpPr>
        <p:spPr>
          <a:xfrm>
            <a:off x="18198787" y="1961023"/>
            <a:ext cx="4933061" cy="2572424"/>
          </a:xfrm>
          <a:prstGeom prst="wedgeRectCallout">
            <a:avLst>
              <a:gd name="adj1" fmla="val -60022"/>
              <a:gd name="adj2" fmla="val 846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333" dirty="0"/>
              <a:t>我是</a:t>
            </a:r>
            <a:r>
              <a:rPr lang="en-US" altLang="zh-CN" sz="5333" dirty="0"/>
              <a:t>Adapter!!</a:t>
            </a:r>
            <a:endParaRPr lang="en-US" sz="5333" dirty="0"/>
          </a:p>
        </p:txBody>
      </p:sp>
    </p:spTree>
    <p:extLst>
      <p:ext uri="{BB962C8B-B14F-4D97-AF65-F5344CB8AC3E}">
        <p14:creationId xmlns:p14="http://schemas.microsoft.com/office/powerpoint/2010/main" val="153723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31EEDF-1160-CE4B-917E-FBE3A80504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2734" y="2463389"/>
            <a:ext cx="17898533" cy="824578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967E8DA-78AF-0845-BDF8-6BCC509BE3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2733" y="10863061"/>
            <a:ext cx="17813867" cy="271312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3D8005C-4207-6C4B-91EF-95C796A69105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9" name="直接连接符 7">
              <a:extLst>
                <a:ext uri="{FF2B5EF4-FFF2-40B4-BE49-F238E27FC236}">
                  <a16:creationId xmlns:a16="http://schemas.microsoft.com/office/drawing/2014/main" id="{595178B1-F9D0-5041-8CF9-76972BDE58BF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44">
              <a:extLst>
                <a:ext uri="{FF2B5EF4-FFF2-40B4-BE49-F238E27FC236}">
                  <a16:creationId xmlns:a16="http://schemas.microsoft.com/office/drawing/2014/main" id="{32800FDD-5E2E-FB4C-ADB6-23F309CA16D1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 err="1">
                  <a:solidFill>
                    <a:schemeClr val="tx1"/>
                  </a:solidFill>
                </a:rPr>
                <a:t>Grpc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  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Sever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端例子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064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7B2084-9092-634C-B289-CD30D39F3D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6132" y="0"/>
            <a:ext cx="16911736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5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D0D5CE6-0AF7-974B-B1C9-D3566C14E447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9D088539-0D9C-1C4B-B537-5B20FB742861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44">
              <a:extLst>
                <a:ext uri="{FF2B5EF4-FFF2-40B4-BE49-F238E27FC236}">
                  <a16:creationId xmlns:a16="http://schemas.microsoft.com/office/drawing/2014/main" id="{C57DCC42-3FD6-A543-9542-6C656C88DCA3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 err="1">
                  <a:solidFill>
                    <a:schemeClr val="tx1"/>
                  </a:solidFill>
                </a:rPr>
                <a:t>Grpc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  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client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端例子</a:t>
              </a:r>
            </a:p>
          </p:txBody>
        </p:sp>
      </p:grp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4EA51C-8385-704C-B2B7-D6C2A3697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203" y="1553275"/>
            <a:ext cx="17366827" cy="1173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89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633870-08D7-D34B-BC86-86C524A1353A}"/>
              </a:ext>
            </a:extLst>
          </p:cNvPr>
          <p:cNvGrpSpPr/>
          <p:nvPr/>
        </p:nvGrpSpPr>
        <p:grpSpPr>
          <a:xfrm>
            <a:off x="0" y="623705"/>
            <a:ext cx="14593621" cy="1337316"/>
            <a:chOff x="0" y="623705"/>
            <a:chExt cx="14593621" cy="1337316"/>
          </a:xfrm>
        </p:grpSpPr>
        <p:cxnSp>
          <p:nvCxnSpPr>
            <p:cNvPr id="30" name="直接连接符 7">
              <a:extLst>
                <a:ext uri="{FF2B5EF4-FFF2-40B4-BE49-F238E27FC236}">
                  <a16:creationId xmlns:a16="http://schemas.microsoft.com/office/drawing/2014/main" id="{75C21F80-E652-6D48-9F36-CABA0583C4B4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48F39BD-1CDA-B446-9648-C0B46A7F7ABB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Content</a:t>
              </a:r>
              <a:endParaRPr kumimoji="1" lang="zh-CN" altLang="en-US" sz="6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E531FBF-42A1-2749-8281-829158FCAB0D}"/>
              </a:ext>
            </a:extLst>
          </p:cNvPr>
          <p:cNvSpPr txBox="1"/>
          <p:nvPr/>
        </p:nvSpPr>
        <p:spPr>
          <a:xfrm>
            <a:off x="1576040" y="2973659"/>
            <a:ext cx="16448608" cy="823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150000"/>
              </a:lnSpc>
              <a:buFont typeface="Wingdings" pitchFamily="2" charset="2"/>
              <a:buChar char="§"/>
            </a:pPr>
            <a:r>
              <a:rPr lang="zh-CN" altLang="en-US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总体框架</a:t>
            </a:r>
            <a:endParaRPr lang="en-US" altLang="zh-CN" sz="60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857250" indent="-857250">
              <a:lnSpc>
                <a:spcPct val="150000"/>
              </a:lnSpc>
              <a:buFont typeface="Wingdings" pitchFamily="2" charset="2"/>
              <a:buChar char="§"/>
            </a:pPr>
            <a:r>
              <a:rPr lang="zh-CN" altLang="en-US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Protocol——</a:t>
            </a:r>
            <a:r>
              <a:rPr lang="zh-CN" altLang="en-US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异构的基础</a:t>
            </a:r>
            <a:endParaRPr lang="en-US" altLang="zh-CN" sz="60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857250" indent="-857250">
              <a:lnSpc>
                <a:spcPct val="150000"/>
              </a:lnSpc>
              <a:buFont typeface="Wingdings" pitchFamily="2" charset="2"/>
              <a:buChar char="§"/>
            </a:pPr>
            <a:r>
              <a:rPr lang="zh-CN" altLang="en-US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服务治理</a:t>
            </a:r>
            <a:r>
              <a:rPr lang="en-US" altLang="zh-CN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熔断、限流</a:t>
            </a:r>
            <a:endParaRPr lang="en-US" altLang="zh-CN" sz="60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857250" indent="-857250">
              <a:lnSpc>
                <a:spcPct val="150000"/>
              </a:lnSpc>
              <a:buFont typeface="Wingdings" pitchFamily="2" charset="2"/>
              <a:buChar char="§"/>
            </a:pPr>
            <a:r>
              <a:rPr lang="zh-CN" altLang="en-US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监控</a:t>
            </a:r>
            <a:r>
              <a:rPr lang="en-US" altLang="zh-CN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——Metrics</a:t>
            </a:r>
          </a:p>
          <a:p>
            <a:pPr marL="857250" indent="-857250">
              <a:lnSpc>
                <a:spcPct val="150000"/>
              </a:lnSpc>
              <a:buFont typeface="Wingdings" pitchFamily="2" charset="2"/>
              <a:buChar char="§"/>
            </a:pPr>
            <a:r>
              <a:rPr lang="zh-CN" altLang="en-US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云</a:t>
            </a:r>
            <a:r>
              <a:rPr lang="en-US" altLang="zh-CN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——Kubernetes</a:t>
            </a:r>
          </a:p>
          <a:p>
            <a:pPr marL="857250" indent="-857250">
              <a:lnSpc>
                <a:spcPct val="150000"/>
              </a:lnSpc>
              <a:buFont typeface="Wingdings" pitchFamily="2" charset="2"/>
              <a:buChar char="§"/>
            </a:pPr>
            <a:r>
              <a:rPr lang="zh-CN" altLang="en-US" sz="60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展望未来</a:t>
            </a:r>
            <a:endParaRPr lang="en-US" altLang="zh-CN" sz="60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4445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A66AFE-8820-E847-8DBD-7104D53DE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52102"/>
            <a:ext cx="24384000" cy="821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14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7FBB1E-CDC4-4640-A318-67136EB03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2426" y="1087120"/>
            <a:ext cx="16879147" cy="1154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2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180C0C-7274-FF44-94BA-019F9D7B9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157" y="1309285"/>
            <a:ext cx="17209685" cy="1109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6"/>
          <p:cNvSpPr txBox="1"/>
          <p:nvPr/>
        </p:nvSpPr>
        <p:spPr>
          <a:xfrm>
            <a:off x="8362449" y="5898998"/>
            <a:ext cx="7659101" cy="1918003"/>
          </a:xfrm>
          <a:prstGeom prst="rect">
            <a:avLst/>
          </a:prstGeom>
          <a:noFill/>
        </p:spPr>
        <p:txBody>
          <a:bodyPr wrap="square" lIns="182856" tIns="91429" rIns="182856" bIns="9142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600" dirty="0">
                <a:solidFill>
                  <a:schemeClr val="tx1"/>
                </a:solidFill>
                <a:latin typeface="微软雅黑"/>
                <a:ea typeface="微软雅黑"/>
              </a:rPr>
              <a:t>3.</a:t>
            </a:r>
            <a:r>
              <a:rPr lang="zh-CN" altLang="en-US" sz="9600" dirty="0">
                <a:solidFill>
                  <a:schemeClr val="tx1"/>
                </a:solidFill>
                <a:latin typeface="微软雅黑"/>
                <a:ea typeface="微软雅黑"/>
              </a:rPr>
              <a:t> 服务治理</a:t>
            </a:r>
          </a:p>
        </p:txBody>
      </p: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</p:spTree>
    <p:extLst>
      <p:ext uri="{BB962C8B-B14F-4D97-AF65-F5344CB8AC3E}">
        <p14:creationId xmlns:p14="http://schemas.microsoft.com/office/powerpoint/2010/main" val="1517913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4FE036-299F-7842-AF13-B484094D393C}"/>
              </a:ext>
            </a:extLst>
          </p:cNvPr>
          <p:cNvGrpSpPr/>
          <p:nvPr/>
        </p:nvGrpSpPr>
        <p:grpSpPr>
          <a:xfrm>
            <a:off x="5483062" y="3648475"/>
            <a:ext cx="13862597" cy="8843840"/>
            <a:chOff x="2056148" y="1368178"/>
            <a:chExt cx="5198474" cy="3316440"/>
          </a:xfrm>
        </p:grpSpPr>
        <p:cxnSp>
          <p:nvCxnSpPr>
            <p:cNvPr id="9" name="直接连接符 113">
              <a:extLst>
                <a:ext uri="{FF2B5EF4-FFF2-40B4-BE49-F238E27FC236}">
                  <a16:creationId xmlns:a16="http://schemas.microsoft.com/office/drawing/2014/main" id="{DA2F5199-8DBE-9C48-BB95-3A92DF10D5E6}"/>
                </a:ext>
              </a:extLst>
            </p:cNvPr>
            <p:cNvCxnSpPr/>
            <p:nvPr/>
          </p:nvCxnSpPr>
          <p:spPr>
            <a:xfrm>
              <a:off x="2136428" y="1688483"/>
              <a:ext cx="2726593" cy="0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444169C-7987-B341-8ADA-D8F505307430}"/>
                </a:ext>
              </a:extLst>
            </p:cNvPr>
            <p:cNvSpPr/>
            <p:nvPr/>
          </p:nvSpPr>
          <p:spPr>
            <a:xfrm>
              <a:off x="2120445" y="1368178"/>
              <a:ext cx="1621522" cy="323141"/>
            </a:xfrm>
            <a:prstGeom prst="rect">
              <a:avLst/>
            </a:prstGeom>
          </p:spPr>
          <p:txBody>
            <a:bodyPr wrap="square" lIns="182813" tIns="91408" rIns="182813" bIns="91408">
              <a:spAutoFit/>
            </a:bodyPr>
            <a:lstStyle/>
            <a:p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判断参数</a:t>
              </a:r>
              <a:endPara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47">
              <a:extLst>
                <a:ext uri="{FF2B5EF4-FFF2-40B4-BE49-F238E27FC236}">
                  <a16:creationId xmlns:a16="http://schemas.microsoft.com/office/drawing/2014/main" id="{EE4920F5-4734-E440-8E71-A7A997CC5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6148" y="1693683"/>
              <a:ext cx="5198474" cy="246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82813" tIns="91408" rIns="182813" bIns="9140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MaxConcurrentRequests</a:t>
              </a: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、</a:t>
              </a: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Timeout</a:t>
              </a: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、</a:t>
              </a:r>
              <a:r>
                <a:rPr lang="en-US" altLang="zh-CN" sz="2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ErrorPercentThreshold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endParaRPr>
            </a:p>
          </p:txBody>
        </p:sp>
        <p:cxnSp>
          <p:nvCxnSpPr>
            <p:cNvPr id="13" name="直接连接符 117">
              <a:extLst>
                <a:ext uri="{FF2B5EF4-FFF2-40B4-BE49-F238E27FC236}">
                  <a16:creationId xmlns:a16="http://schemas.microsoft.com/office/drawing/2014/main" id="{12D4A8D6-80E4-A243-B2B8-E0D394CFD0E3}"/>
                </a:ext>
              </a:extLst>
            </p:cNvPr>
            <p:cNvCxnSpPr/>
            <p:nvPr/>
          </p:nvCxnSpPr>
          <p:spPr>
            <a:xfrm>
              <a:off x="2136428" y="2998820"/>
              <a:ext cx="2726593" cy="0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C2B8559-7290-F643-873E-7A09EF94E6FF}"/>
                </a:ext>
              </a:extLst>
            </p:cNvPr>
            <p:cNvSpPr/>
            <p:nvPr/>
          </p:nvSpPr>
          <p:spPr>
            <a:xfrm>
              <a:off x="2136428" y="2624506"/>
              <a:ext cx="984834" cy="323141"/>
            </a:xfrm>
            <a:prstGeom prst="rect">
              <a:avLst/>
            </a:prstGeom>
          </p:spPr>
          <p:txBody>
            <a:bodyPr wrap="none" lIns="182813" tIns="91408" rIns="182813" bIns="91408">
              <a:spAutoFit/>
            </a:bodyPr>
            <a:lstStyle/>
            <a:p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保护窗口</a:t>
              </a:r>
              <a:endPara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47">
              <a:extLst>
                <a:ext uri="{FF2B5EF4-FFF2-40B4-BE49-F238E27FC236}">
                  <a16:creationId xmlns:a16="http://schemas.microsoft.com/office/drawing/2014/main" id="{F8337BC2-5634-F640-8CA1-FD3DA9A60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8371" y="3005130"/>
              <a:ext cx="3849782" cy="246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82813" tIns="91408" rIns="182813" bIns="9140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保护窗口时长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673E7EC-18D7-A845-BEC5-42FE489B2A6C}"/>
                </a:ext>
              </a:extLst>
            </p:cNvPr>
            <p:cNvSpPr txBox="1"/>
            <p:nvPr/>
          </p:nvSpPr>
          <p:spPr>
            <a:xfrm>
              <a:off x="2614546" y="1485677"/>
              <a:ext cx="69274" cy="496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zh-CN" altLang="en-US" sz="8000" dirty="0"/>
            </a:p>
          </p:txBody>
        </p:sp>
        <p:cxnSp>
          <p:nvCxnSpPr>
            <p:cNvPr id="18" name="直接连接符 117">
              <a:extLst>
                <a:ext uri="{FF2B5EF4-FFF2-40B4-BE49-F238E27FC236}">
                  <a16:creationId xmlns:a16="http://schemas.microsoft.com/office/drawing/2014/main" id="{E25394A6-C34F-4C4D-93DE-C675AFCBBDAE}"/>
                </a:ext>
              </a:extLst>
            </p:cNvPr>
            <p:cNvCxnSpPr/>
            <p:nvPr/>
          </p:nvCxnSpPr>
          <p:spPr>
            <a:xfrm>
              <a:off x="2136428" y="4230315"/>
              <a:ext cx="2726593" cy="0"/>
            </a:xfrm>
            <a:prstGeom prst="line">
              <a:avLst/>
            </a:prstGeom>
            <a:ln>
              <a:solidFill>
                <a:srgbClr val="0070C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DCAF535-103D-6A49-906C-DB2176C15BF7}"/>
                </a:ext>
              </a:extLst>
            </p:cNvPr>
            <p:cNvSpPr/>
            <p:nvPr/>
          </p:nvSpPr>
          <p:spPr>
            <a:xfrm>
              <a:off x="2088371" y="3851128"/>
              <a:ext cx="984834" cy="323141"/>
            </a:xfrm>
            <a:prstGeom prst="rect">
              <a:avLst/>
            </a:prstGeom>
          </p:spPr>
          <p:txBody>
            <a:bodyPr wrap="none" lIns="182813" tIns="91408" rIns="182813" bIns="91408">
              <a:spAutoFit/>
            </a:bodyPr>
            <a:lstStyle/>
            <a:p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保护动作</a:t>
              </a:r>
              <a:endPara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47">
              <a:extLst>
                <a:ext uri="{FF2B5EF4-FFF2-40B4-BE49-F238E27FC236}">
                  <a16:creationId xmlns:a16="http://schemas.microsoft.com/office/drawing/2014/main" id="{9DFF7742-FF4A-7344-AEEB-84EE26B167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8371" y="4244041"/>
              <a:ext cx="2483629" cy="440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82813" tIns="91408" rIns="182813" bIns="91408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user</a:t>
              </a: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 </a:t>
              </a: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微软雅黑" pitchFamily="34" charset="-122"/>
                </a:rPr>
                <a:t>command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91366C9-1DC3-C14E-819A-DBC23AD26E93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23" name="直接连接符 7">
              <a:extLst>
                <a:ext uri="{FF2B5EF4-FFF2-40B4-BE49-F238E27FC236}">
                  <a16:creationId xmlns:a16="http://schemas.microsoft.com/office/drawing/2014/main" id="{EDC9059E-1243-E94D-BD3F-84DAAC8DD066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44">
              <a:extLst>
                <a:ext uri="{FF2B5EF4-FFF2-40B4-BE49-F238E27FC236}">
                  <a16:creationId xmlns:a16="http://schemas.microsoft.com/office/drawing/2014/main" id="{9BEFCF1C-63B9-8F4B-A1EC-3BBDE1ADC432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单机熔断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6646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cxnSp>
        <p:nvCxnSpPr>
          <p:cNvPr id="13" name="直接连接符 113">
            <a:extLst>
              <a:ext uri="{FF2B5EF4-FFF2-40B4-BE49-F238E27FC236}">
                <a16:creationId xmlns:a16="http://schemas.microsoft.com/office/drawing/2014/main" id="{31F22D14-CEAC-3143-937C-A985D4150585}"/>
              </a:ext>
            </a:extLst>
          </p:cNvPr>
          <p:cNvCxnSpPr/>
          <p:nvPr/>
        </p:nvCxnSpPr>
        <p:spPr>
          <a:xfrm>
            <a:off x="3142625" y="4599125"/>
            <a:ext cx="7270915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5E235A60-E810-E841-B61E-69B2071609E3}"/>
              </a:ext>
            </a:extLst>
          </p:cNvPr>
          <p:cNvSpPr/>
          <p:nvPr/>
        </p:nvSpPr>
        <p:spPr>
          <a:xfrm>
            <a:off x="3142624" y="3524299"/>
            <a:ext cx="4324059" cy="861710"/>
          </a:xfrm>
          <a:prstGeom prst="rect">
            <a:avLst/>
          </a:prstGeom>
        </p:spPr>
        <p:txBody>
          <a:bodyPr wrap="square" lIns="182813" tIns="91408" rIns="182813" bIns="91408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限流对象</a:t>
            </a:r>
            <a:endParaRPr lang="en-US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>
            <a:extLst>
              <a:ext uri="{FF2B5EF4-FFF2-40B4-BE49-F238E27FC236}">
                <a16:creationId xmlns:a16="http://schemas.microsoft.com/office/drawing/2014/main" id="{44AD9269-CA81-2445-BAAD-808D080B5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624" y="4584359"/>
            <a:ext cx="13862597" cy="117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13" tIns="91408" rIns="182813" bIns="9140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Interface?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 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Service?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 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Method?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 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IP?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 </a:t>
            </a:r>
            <a:r>
              <a:rPr lang="en-US" altLang="zh-CN" sz="2800" dirty="0" err="1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UserID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?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 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fellow/guest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？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 CPU/thread/memory?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17" name="直接连接符 117">
            <a:extLst>
              <a:ext uri="{FF2B5EF4-FFF2-40B4-BE49-F238E27FC236}">
                <a16:creationId xmlns:a16="http://schemas.microsoft.com/office/drawing/2014/main" id="{EC9BA49B-BB61-894E-A230-941E1E7C504C}"/>
              </a:ext>
            </a:extLst>
          </p:cNvPr>
          <p:cNvCxnSpPr/>
          <p:nvPr/>
        </p:nvCxnSpPr>
        <p:spPr>
          <a:xfrm>
            <a:off x="3142625" y="7425701"/>
            <a:ext cx="7270915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90030EC3-196D-CE4B-BD50-5BFF3F50B7D3}"/>
              </a:ext>
            </a:extLst>
          </p:cNvPr>
          <p:cNvSpPr/>
          <p:nvPr/>
        </p:nvSpPr>
        <p:spPr>
          <a:xfrm>
            <a:off x="3104492" y="6448693"/>
            <a:ext cx="2626225" cy="861710"/>
          </a:xfrm>
          <a:prstGeom prst="rect">
            <a:avLst/>
          </a:prstGeom>
        </p:spPr>
        <p:txBody>
          <a:bodyPr wrap="none" lIns="182813" tIns="91408" rIns="182813" bIns="91408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限流方法</a:t>
            </a:r>
            <a:endParaRPr lang="en-US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>
            <a:extLst>
              <a:ext uri="{FF2B5EF4-FFF2-40B4-BE49-F238E27FC236}">
                <a16:creationId xmlns:a16="http://schemas.microsoft.com/office/drawing/2014/main" id="{074F47BE-2985-F047-87FA-F6E4BB197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6054" y="7443290"/>
            <a:ext cx="10266085" cy="6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13" tIns="91408" rIns="182813" bIns="9140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单机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/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集群</a:t>
            </a:r>
            <a:r>
              <a:rPr lang="en-US" altLang="zh-CN" sz="2800" dirty="0" err="1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qps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？自适应限流？分级限流？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44251D-EF71-6141-8E7E-5098E7A2C62D}"/>
              </a:ext>
            </a:extLst>
          </p:cNvPr>
          <p:cNvSpPr txBox="1"/>
          <p:nvPr/>
        </p:nvSpPr>
        <p:spPr>
          <a:xfrm>
            <a:off x="4417607" y="4058311"/>
            <a:ext cx="1847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8000" dirty="0"/>
          </a:p>
        </p:txBody>
      </p:sp>
      <p:sp>
        <p:nvSpPr>
          <p:cNvPr id="20" name="标题 1">
            <a:extLst>
              <a:ext uri="{FF2B5EF4-FFF2-40B4-BE49-F238E27FC236}">
                <a16:creationId xmlns:a16="http://schemas.microsoft.com/office/drawing/2014/main" id="{83304998-93D4-8F49-A0E6-E2A32DEE8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49" y="306791"/>
            <a:ext cx="15773400" cy="1157133"/>
          </a:xfrm>
        </p:spPr>
        <p:txBody>
          <a:bodyPr>
            <a:normAutofit/>
          </a:bodyPr>
          <a:lstStyle/>
          <a:p>
            <a:r>
              <a:rPr lang="zh-CN" altLang="en-US" sz="5600" b="1" dirty="0"/>
              <a:t>单机限流</a:t>
            </a:r>
            <a:r>
              <a:rPr lang="en-US" altLang="zh-CN" sz="5600" b="1" dirty="0"/>
              <a:t>—</a:t>
            </a:r>
            <a:r>
              <a:rPr lang="zh-CN" altLang="en-US" sz="5600" b="1" dirty="0"/>
              <a:t>三要素</a:t>
            </a:r>
          </a:p>
        </p:txBody>
      </p:sp>
      <p:cxnSp>
        <p:nvCxnSpPr>
          <p:cNvPr id="23" name="直接连接符 117">
            <a:extLst>
              <a:ext uri="{FF2B5EF4-FFF2-40B4-BE49-F238E27FC236}">
                <a16:creationId xmlns:a16="http://schemas.microsoft.com/office/drawing/2014/main" id="{CD71F569-344D-DB43-AC92-529A12EAE2FD}"/>
              </a:ext>
            </a:extLst>
          </p:cNvPr>
          <p:cNvCxnSpPr/>
          <p:nvPr/>
        </p:nvCxnSpPr>
        <p:spPr>
          <a:xfrm>
            <a:off x="3142625" y="10303285"/>
            <a:ext cx="7270915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550FC78A-C6D1-D04E-8DBE-CA4CB0ED6DCB}"/>
              </a:ext>
            </a:extLst>
          </p:cNvPr>
          <p:cNvSpPr/>
          <p:nvPr/>
        </p:nvSpPr>
        <p:spPr>
          <a:xfrm>
            <a:off x="3014473" y="9292120"/>
            <a:ext cx="2626225" cy="861710"/>
          </a:xfrm>
          <a:prstGeom prst="rect">
            <a:avLst/>
          </a:prstGeom>
        </p:spPr>
        <p:txBody>
          <a:bodyPr wrap="none" lIns="182813" tIns="91408" rIns="182813" bIns="91408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限流动作</a:t>
            </a:r>
            <a:endParaRPr lang="en-US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47">
            <a:extLst>
              <a:ext uri="{FF2B5EF4-FFF2-40B4-BE49-F238E27FC236}">
                <a16:creationId xmlns:a16="http://schemas.microsoft.com/office/drawing/2014/main" id="{8E7B82B8-4583-D946-B78C-37FF5B868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473" y="10331207"/>
            <a:ext cx="6623011" cy="6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13" tIns="91408" rIns="182813" bIns="9140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限流判定后怎么处理？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3FE351E-0D70-4F46-8297-83F619D5CC7F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9" name="直接连接符 7">
              <a:extLst>
                <a:ext uri="{FF2B5EF4-FFF2-40B4-BE49-F238E27FC236}">
                  <a16:creationId xmlns:a16="http://schemas.microsoft.com/office/drawing/2014/main" id="{F164B2AE-2546-6641-A8DD-99DC5F43577F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44">
              <a:extLst>
                <a:ext uri="{FF2B5EF4-FFF2-40B4-BE49-F238E27FC236}">
                  <a16:creationId xmlns:a16="http://schemas.microsoft.com/office/drawing/2014/main" id="{D660A989-4A10-2C49-84D9-9C68790389BF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单机限流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14352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B4C6E9A-8E1A-F44B-AA78-C5D489D2E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008" y="3458196"/>
            <a:ext cx="21655984" cy="829676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79A85AD7-86E5-DF40-A62B-45EDB62ECB0C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0" name="直接连接符 7">
              <a:extLst>
                <a:ext uri="{FF2B5EF4-FFF2-40B4-BE49-F238E27FC236}">
                  <a16:creationId xmlns:a16="http://schemas.microsoft.com/office/drawing/2014/main" id="{454EE228-256B-D747-B066-6F37DC5D445F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44">
              <a:extLst>
                <a:ext uri="{FF2B5EF4-FFF2-40B4-BE49-F238E27FC236}">
                  <a16:creationId xmlns:a16="http://schemas.microsoft.com/office/drawing/2014/main" id="{C258AEFD-120B-B34E-BBD0-2DC847852389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单机限流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</a:t>
              </a:r>
              <a:r>
                <a:rPr kumimoji="1" lang="en-US" altLang="zh-CN" sz="6000" dirty="0" err="1">
                  <a:solidFill>
                    <a:schemeClr val="tx1"/>
                  </a:solidFill>
                </a:rPr>
                <a:t>dubbo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接口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5083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D5AB991-0495-574B-8D57-665D8C35B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585" y="3494224"/>
            <a:ext cx="17079763" cy="873793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EBF26F9-7FDE-A048-8363-05F59E2240B6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0" name="直接连接符 7">
              <a:extLst>
                <a:ext uri="{FF2B5EF4-FFF2-40B4-BE49-F238E27FC236}">
                  <a16:creationId xmlns:a16="http://schemas.microsoft.com/office/drawing/2014/main" id="{44F866AB-6941-B640-8E1A-BD4DEAF6F077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44">
              <a:extLst>
                <a:ext uri="{FF2B5EF4-FFF2-40B4-BE49-F238E27FC236}">
                  <a16:creationId xmlns:a16="http://schemas.microsoft.com/office/drawing/2014/main" id="{D535F93C-FE84-624F-9BB9-B0F0FCD833BE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单机限流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</a:t>
              </a:r>
              <a:r>
                <a:rPr kumimoji="1" lang="en-US" altLang="zh-CN" sz="6000" dirty="0" err="1">
                  <a:solidFill>
                    <a:schemeClr val="tx1"/>
                  </a:solidFill>
                </a:rPr>
                <a:t>dubbo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实现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16849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0FF882D-F9CB-B440-A168-7AA716843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421" y="2458123"/>
            <a:ext cx="12015104" cy="240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C4887A-A90B-8F47-8392-EF616848F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422" y="8941659"/>
            <a:ext cx="19405013" cy="206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6931F974-9E69-774C-9B1C-EFBB45D33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421" y="5473496"/>
            <a:ext cx="8568267" cy="226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B8FC328-81FD-9540-92C4-184762678031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1" name="直接连接符 7">
              <a:extLst>
                <a:ext uri="{FF2B5EF4-FFF2-40B4-BE49-F238E27FC236}">
                  <a16:creationId xmlns:a16="http://schemas.microsoft.com/office/drawing/2014/main" id="{38CE4B99-94CF-D848-BAD6-AEBD8B82E4C2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44">
              <a:extLst>
                <a:ext uri="{FF2B5EF4-FFF2-40B4-BE49-F238E27FC236}">
                  <a16:creationId xmlns:a16="http://schemas.microsoft.com/office/drawing/2014/main" id="{87069BC7-AA7E-B641-BA9C-3440C9677FAF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单机限流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</a:t>
              </a:r>
              <a:r>
                <a:rPr kumimoji="1" lang="en-US" altLang="zh-CN" sz="6000" dirty="0" err="1">
                  <a:solidFill>
                    <a:schemeClr val="tx1"/>
                  </a:solidFill>
                </a:rPr>
                <a:t>dubbo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-go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接口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32116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1F7E264-D3D6-AC4E-B13F-1EB3A6C34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5661" y="2579099"/>
            <a:ext cx="9177867" cy="267546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82877C2-6FE4-F048-823D-3DB223DDCF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5660" y="6243171"/>
            <a:ext cx="15238899" cy="604938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B94F160-77B6-B440-B4FF-D361ABD1F419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0" name="直接连接符 7">
              <a:extLst>
                <a:ext uri="{FF2B5EF4-FFF2-40B4-BE49-F238E27FC236}">
                  <a16:creationId xmlns:a16="http://schemas.microsoft.com/office/drawing/2014/main" id="{A7BE0ACB-267B-3A4C-8FAB-F798BD5CB2AC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44">
              <a:extLst>
                <a:ext uri="{FF2B5EF4-FFF2-40B4-BE49-F238E27FC236}">
                  <a16:creationId xmlns:a16="http://schemas.microsoft.com/office/drawing/2014/main" id="{13AEE8D0-9308-5445-AA69-46C1EBE6970B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单机限流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固定窗口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7214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6"/>
          <p:cNvSpPr txBox="1"/>
          <p:nvPr/>
        </p:nvSpPr>
        <p:spPr>
          <a:xfrm>
            <a:off x="8362449" y="5898998"/>
            <a:ext cx="7659101" cy="1918003"/>
          </a:xfrm>
          <a:prstGeom prst="rect">
            <a:avLst/>
          </a:prstGeom>
          <a:noFill/>
        </p:spPr>
        <p:txBody>
          <a:bodyPr wrap="square" lIns="182856" tIns="91429" rIns="182856" bIns="9142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600" dirty="0">
                <a:solidFill>
                  <a:schemeClr val="tx1"/>
                </a:solidFill>
                <a:latin typeface="微软雅黑"/>
                <a:ea typeface="微软雅黑"/>
              </a:rPr>
              <a:t>1.</a:t>
            </a:r>
            <a:r>
              <a:rPr lang="zh-CN" altLang="en-US" sz="9600" dirty="0">
                <a:solidFill>
                  <a:schemeClr val="tx1"/>
                </a:solidFill>
                <a:latin typeface="微软雅黑"/>
                <a:ea typeface="微软雅黑"/>
              </a:rPr>
              <a:t> 总体框架</a:t>
            </a:r>
          </a:p>
        </p:txBody>
      </p: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</p:spTree>
    <p:extLst>
      <p:ext uri="{BB962C8B-B14F-4D97-AF65-F5344CB8AC3E}">
        <p14:creationId xmlns:p14="http://schemas.microsoft.com/office/powerpoint/2010/main" val="35067982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BCE6849-A12C-434B-AD9E-39DC11CEC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015" y="2153194"/>
            <a:ext cx="9482667" cy="260773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BB35C87-28FB-DF4C-B386-C4D3D54052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5659" y="5024489"/>
            <a:ext cx="13979403" cy="869149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3B9C3D5-EEE6-0840-B787-C09128555C20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0" name="直接连接符 7">
              <a:extLst>
                <a:ext uri="{FF2B5EF4-FFF2-40B4-BE49-F238E27FC236}">
                  <a16:creationId xmlns:a16="http://schemas.microsoft.com/office/drawing/2014/main" id="{72FFE5D9-AE37-764A-AC57-0559627BE673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44">
              <a:extLst>
                <a:ext uri="{FF2B5EF4-FFF2-40B4-BE49-F238E27FC236}">
                  <a16:creationId xmlns:a16="http://schemas.microsoft.com/office/drawing/2014/main" id="{653C8E69-3F16-4B46-9C54-6B8E215BB64F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单机限流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滑动窗口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40607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8272653-DD2E-1647-84F7-E8E08431C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824" y="4393763"/>
            <a:ext cx="8669867" cy="4368800"/>
          </a:xfrm>
          <a:prstGeom prst="rect">
            <a:avLst/>
          </a:prstGeom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5AF517C8-B26D-9848-93A0-FA58266D8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5867" y="3544247"/>
            <a:ext cx="6978101" cy="821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4C9D266-E97D-4744-BACC-A85A1A308B2E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0" name="直接连接符 7">
              <a:extLst>
                <a:ext uri="{FF2B5EF4-FFF2-40B4-BE49-F238E27FC236}">
                  <a16:creationId xmlns:a16="http://schemas.microsoft.com/office/drawing/2014/main" id="{90A0B6D3-4315-C246-BC07-D5ED48CB1EA5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44">
              <a:extLst>
                <a:ext uri="{FF2B5EF4-FFF2-40B4-BE49-F238E27FC236}">
                  <a16:creationId xmlns:a16="http://schemas.microsoft.com/office/drawing/2014/main" id="{76736B1E-BC2B-164F-85FD-5A51393B4AD8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单机限流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待改进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572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54A11F9-D2BD-2D4B-9EAF-523B8333E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69" y="2179071"/>
            <a:ext cx="10268920" cy="505382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DE6EA03-6CA0-B349-906E-E2FC9E2117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86675" y="2219382"/>
            <a:ext cx="10268923" cy="50537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7799250-DAAE-614E-8065-83FEA9BA8D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769" y="7621728"/>
            <a:ext cx="10268920" cy="505378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BCF881B-25EA-AB40-80C0-2833803F8F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86675" y="7621729"/>
            <a:ext cx="10268923" cy="5053688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9A56844-967E-B545-AADE-6ACB0EDF3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620153-E2D8-884A-9BE7-A6438D2A229B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2" name="直接连接符 7">
              <a:extLst>
                <a:ext uri="{FF2B5EF4-FFF2-40B4-BE49-F238E27FC236}">
                  <a16:creationId xmlns:a16="http://schemas.microsoft.com/office/drawing/2014/main" id="{CDEA5D43-A7BF-A84B-B046-18DF76A67A04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44">
              <a:extLst>
                <a:ext uri="{FF2B5EF4-FFF2-40B4-BE49-F238E27FC236}">
                  <a16:creationId xmlns:a16="http://schemas.microsoft.com/office/drawing/2014/main" id="{0134C7E5-E369-AC4F-BE57-CE46740E58DB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优雅退出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164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5DD982B-82A3-334F-BAAD-40CE65A3D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611" y="2458124"/>
            <a:ext cx="16548203" cy="912909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190A65C-01CC-F341-BBA3-7E6CCE56A216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9" name="直接连接符 7">
              <a:extLst>
                <a:ext uri="{FF2B5EF4-FFF2-40B4-BE49-F238E27FC236}">
                  <a16:creationId xmlns:a16="http://schemas.microsoft.com/office/drawing/2014/main" id="{4CA06C97-192E-2043-93A1-43998AA46574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44">
              <a:extLst>
                <a:ext uri="{FF2B5EF4-FFF2-40B4-BE49-F238E27FC236}">
                  <a16:creationId xmlns:a16="http://schemas.microsoft.com/office/drawing/2014/main" id="{01E9D59D-8F18-2240-9DF8-F70121E401D0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优雅退出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等待时长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06582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6"/>
          <p:cNvSpPr txBox="1"/>
          <p:nvPr/>
        </p:nvSpPr>
        <p:spPr>
          <a:xfrm>
            <a:off x="8362449" y="5898998"/>
            <a:ext cx="7659101" cy="1918003"/>
          </a:xfrm>
          <a:prstGeom prst="rect">
            <a:avLst/>
          </a:prstGeom>
          <a:noFill/>
        </p:spPr>
        <p:txBody>
          <a:bodyPr wrap="square" lIns="182856" tIns="91429" rIns="182856" bIns="9142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600" dirty="0">
                <a:solidFill>
                  <a:schemeClr val="tx1"/>
                </a:solidFill>
                <a:latin typeface="微软雅黑"/>
                <a:ea typeface="微软雅黑"/>
              </a:rPr>
              <a:t>4.</a:t>
            </a:r>
            <a:r>
              <a:rPr lang="zh-CN" altLang="en-US" sz="9600" dirty="0">
                <a:solidFill>
                  <a:schemeClr val="tx1"/>
                </a:solidFill>
                <a:latin typeface="微软雅黑"/>
                <a:ea typeface="微软雅黑"/>
              </a:rPr>
              <a:t> 监控</a:t>
            </a:r>
          </a:p>
        </p:txBody>
      </p: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</p:spTree>
    <p:extLst>
      <p:ext uri="{BB962C8B-B14F-4D97-AF65-F5344CB8AC3E}">
        <p14:creationId xmlns:p14="http://schemas.microsoft.com/office/powerpoint/2010/main" val="16884837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8DDB3528-1BEB-6943-A5DA-023350F557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86219"/>
          <a:stretch/>
        </p:blipFill>
        <p:spPr>
          <a:xfrm>
            <a:off x="3183600" y="4933495"/>
            <a:ext cx="3360000" cy="3849011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47C731-5694-C241-B22F-25E108FF0544}"/>
              </a:ext>
            </a:extLst>
          </p:cNvPr>
          <p:cNvSpPr txBox="1"/>
          <p:nvPr/>
        </p:nvSpPr>
        <p:spPr>
          <a:xfrm>
            <a:off x="3383823" y="9292280"/>
            <a:ext cx="3552639" cy="1241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467" dirty="0"/>
              <a:t>Tracing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8839905-8773-8D40-B917-C4FC9F576588}"/>
              </a:ext>
            </a:extLst>
          </p:cNvPr>
          <p:cNvGrpSpPr/>
          <p:nvPr/>
        </p:nvGrpSpPr>
        <p:grpSpPr>
          <a:xfrm>
            <a:off x="9305185" y="4932904"/>
            <a:ext cx="5773632" cy="5600805"/>
            <a:chOff x="3489444" y="1849839"/>
            <a:chExt cx="2165112" cy="210030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E10CADB-51CC-F94C-9BBF-8C5F6FE902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" r="3"/>
            <a:stretch/>
          </p:blipFill>
          <p:spPr>
            <a:xfrm>
              <a:off x="3489444" y="1849839"/>
              <a:ext cx="2165112" cy="144360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5638D88-146A-3A48-84FA-630E82C1E052}"/>
                </a:ext>
              </a:extLst>
            </p:cNvPr>
            <p:cNvSpPr txBox="1"/>
            <p:nvPr/>
          </p:nvSpPr>
          <p:spPr>
            <a:xfrm>
              <a:off x="3963083" y="3484605"/>
              <a:ext cx="1358665" cy="465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467" dirty="0"/>
                <a:t>Metrics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D95E1BD0-DA7E-1544-86D0-E560174BDD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67653" y="4932904"/>
            <a:ext cx="3849600" cy="384960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DF85A7F-B7E8-0346-BD1A-C76B922295E5}"/>
              </a:ext>
            </a:extLst>
          </p:cNvPr>
          <p:cNvSpPr txBox="1"/>
          <p:nvPr/>
        </p:nvSpPr>
        <p:spPr>
          <a:xfrm>
            <a:off x="17374036" y="9292280"/>
            <a:ext cx="3906839" cy="1241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467" dirty="0"/>
              <a:t>Logging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71C05EE-EAE5-6E49-8D81-89203DC3378E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7" name="直接连接符 7">
              <a:extLst>
                <a:ext uri="{FF2B5EF4-FFF2-40B4-BE49-F238E27FC236}">
                  <a16:creationId xmlns:a16="http://schemas.microsoft.com/office/drawing/2014/main" id="{A1903B3D-FC43-604E-90A2-760514EBA5DB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44">
              <a:extLst>
                <a:ext uri="{FF2B5EF4-FFF2-40B4-BE49-F238E27FC236}">
                  <a16:creationId xmlns:a16="http://schemas.microsoft.com/office/drawing/2014/main" id="{0027A97A-B672-AE4C-8049-B6DDFD2BD3BA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监控类型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66090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3878DB-A362-8342-B847-BE55D872F92B}"/>
              </a:ext>
            </a:extLst>
          </p:cNvPr>
          <p:cNvSpPr txBox="1"/>
          <p:nvPr/>
        </p:nvSpPr>
        <p:spPr>
          <a:xfrm>
            <a:off x="431827" y="8727384"/>
            <a:ext cx="99599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Gauge: </a:t>
            </a:r>
            <a:r>
              <a:rPr lang="zh-CN" altLang="en-US" sz="4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一种实时数据的度量，反映的是瞬态的数据，不具有累加性；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1F0790-784B-1149-96BC-0E82637A7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435" y="2542354"/>
            <a:ext cx="14297131" cy="544130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6D052BB-7D2A-024B-A760-1E9C0D727581}"/>
              </a:ext>
            </a:extLst>
          </p:cNvPr>
          <p:cNvSpPr txBox="1"/>
          <p:nvPr/>
        </p:nvSpPr>
        <p:spPr>
          <a:xfrm>
            <a:off x="431824" y="11143996"/>
            <a:ext cx="99599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Counter: 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计数器型指标，适用于记录调用总量等类型的数据；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158EB4-EA1B-964F-B901-CF57531AF957}"/>
              </a:ext>
            </a:extLst>
          </p:cNvPr>
          <p:cNvSpPr txBox="1"/>
          <p:nvPr/>
        </p:nvSpPr>
        <p:spPr>
          <a:xfrm>
            <a:off x="12356758" y="8727384"/>
            <a:ext cx="1159541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Histogram: 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直方分布指标，例如，可以用于统计某个接口的响应时间，可以展示</a:t>
            </a:r>
            <a:r>
              <a:rPr lang="en-US" altLang="zh-CN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50%, 70%, 90%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的请求响应时间落在哪个区间内；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C03995-FFD5-0A4A-B344-1C46E6607566}"/>
              </a:ext>
            </a:extLst>
          </p:cNvPr>
          <p:cNvSpPr txBox="1"/>
          <p:nvPr/>
        </p:nvSpPr>
        <p:spPr>
          <a:xfrm>
            <a:off x="12288976" y="11143996"/>
            <a:ext cx="112802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Meter: 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一种用于度量一段时间内吞吐率的计量器。例如，一分钟内，五分钟内，十五分钟内的</a:t>
            </a:r>
            <a:r>
              <a:rPr lang="en-US" sz="44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qps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指标；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A1677B3-ECF6-2943-821A-3B25412F16AE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2" name="直接连接符 7">
              <a:extLst>
                <a:ext uri="{FF2B5EF4-FFF2-40B4-BE49-F238E27FC236}">
                  <a16:creationId xmlns:a16="http://schemas.microsoft.com/office/drawing/2014/main" id="{5ED10842-F220-F348-88AE-AB73ABD707B7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44">
              <a:extLst>
                <a:ext uri="{FF2B5EF4-FFF2-40B4-BE49-F238E27FC236}">
                  <a16:creationId xmlns:a16="http://schemas.microsoft.com/office/drawing/2014/main" id="{26A19487-9B7E-7B44-9BDA-2656B929D5BF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Metrics</a:t>
              </a:r>
              <a:endParaRPr kumimoji="1" lang="zh-CN" altLang="en-US" sz="6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564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B940F6-EADC-B14A-B2AF-9DDE2B3A3BF7}"/>
              </a:ext>
            </a:extLst>
          </p:cNvPr>
          <p:cNvSpPr/>
          <p:nvPr/>
        </p:nvSpPr>
        <p:spPr bwMode="auto">
          <a:xfrm>
            <a:off x="3191000" y="1994805"/>
            <a:ext cx="18002000" cy="10839859"/>
          </a:xfrm>
          <a:prstGeom prst="rect">
            <a:avLst/>
          </a:prstGeom>
          <a:solidFill>
            <a:schemeClr val="tx1"/>
          </a:solidFill>
          <a:ln w="25400" cap="flat" cmpd="sng" algn="ctr">
            <a:solidFill>
              <a:srgbClr val="FFFFFF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7DE956-C9A1-B34A-A994-635FAD428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248" y="2463394"/>
            <a:ext cx="17027504" cy="987839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01F9501-2911-5C4E-A08D-43F3BF03FC35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5411A540-0E95-D348-B31B-0D20DD65E072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44">
              <a:extLst>
                <a:ext uri="{FF2B5EF4-FFF2-40B4-BE49-F238E27FC236}">
                  <a16:creationId xmlns:a16="http://schemas.microsoft.com/office/drawing/2014/main" id="{6E8596A4-6111-2949-85E3-BE05C8B9200C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Metrics</a:t>
              </a:r>
              <a:endParaRPr kumimoji="1" lang="zh-CN" altLang="en-US" sz="6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54689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BC3DB88-4713-CD41-A44F-E21DEEA69B41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4" name="直接连接符 7">
              <a:extLst>
                <a:ext uri="{FF2B5EF4-FFF2-40B4-BE49-F238E27FC236}">
                  <a16:creationId xmlns:a16="http://schemas.microsoft.com/office/drawing/2014/main" id="{A92EE06A-AED6-7E44-A1A6-2CAA4CFA0919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44">
              <a:extLst>
                <a:ext uri="{FF2B5EF4-FFF2-40B4-BE49-F238E27FC236}">
                  <a16:creationId xmlns:a16="http://schemas.microsoft.com/office/drawing/2014/main" id="{ECF9E045-C045-AA44-B6E2-216679DFC4D9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Metrics</a:t>
              </a:r>
              <a:endParaRPr kumimoji="1" lang="zh-CN" altLang="en-US" sz="60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98ED83-145E-904B-AC9A-7E29BA091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8187" y="0"/>
            <a:ext cx="9630869" cy="13716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F02FC27-4F13-A040-8C02-9B6F8C9DBA5C}"/>
              </a:ext>
            </a:extLst>
          </p:cNvPr>
          <p:cNvGrpSpPr/>
          <p:nvPr/>
        </p:nvGrpSpPr>
        <p:grpSpPr>
          <a:xfrm>
            <a:off x="3921212" y="3030834"/>
            <a:ext cx="10313773" cy="1680509"/>
            <a:chOff x="1470454" y="1400745"/>
            <a:chExt cx="3867665" cy="63019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DF6D98B-9A68-294C-8BD5-A62B78187A45}"/>
                </a:ext>
              </a:extLst>
            </p:cNvPr>
            <p:cNvSpPr/>
            <p:nvPr/>
          </p:nvSpPr>
          <p:spPr>
            <a:xfrm>
              <a:off x="1470454" y="1400745"/>
              <a:ext cx="1297460" cy="63019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/>
                <a:t>定时请求</a:t>
              </a:r>
              <a:endParaRPr lang="en-US" sz="4400" dirty="0"/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C73C0130-24EC-FF4B-A470-DF7300F809C7}"/>
                </a:ext>
              </a:extLst>
            </p:cNvPr>
            <p:cNvCxnSpPr>
              <a:stCxn id="9" idx="3"/>
            </p:cNvCxnSpPr>
            <p:nvPr/>
          </p:nvCxnSpPr>
          <p:spPr>
            <a:xfrm>
              <a:off x="2767914" y="1715841"/>
              <a:ext cx="2570205" cy="174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7FC9F08-746F-3F49-BBB5-36E329C00E31}"/>
              </a:ext>
            </a:extLst>
          </p:cNvPr>
          <p:cNvGrpSpPr/>
          <p:nvPr/>
        </p:nvGrpSpPr>
        <p:grpSpPr>
          <a:xfrm>
            <a:off x="3987116" y="8947690"/>
            <a:ext cx="10247869" cy="1680509"/>
            <a:chOff x="1470454" y="3546389"/>
            <a:chExt cx="3842951" cy="63019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D77D2E6-471A-0D4B-A04D-788025B2157D}"/>
                </a:ext>
              </a:extLst>
            </p:cNvPr>
            <p:cNvSpPr/>
            <p:nvPr/>
          </p:nvSpPr>
          <p:spPr>
            <a:xfrm>
              <a:off x="1470454" y="3546389"/>
              <a:ext cx="1297460" cy="63019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/>
                <a:t>实时采集</a:t>
              </a:r>
              <a:endParaRPr lang="en-US" sz="4400" dirty="0"/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18E1C0AB-1015-AF4F-9D07-1E73E52C3415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2767914" y="3861484"/>
              <a:ext cx="2545491" cy="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986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71BDC3-51EB-6D42-9F4C-492FF2F4B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403" y="2505848"/>
            <a:ext cx="17343424" cy="94656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8AAFEFD-3DD3-CC47-8583-5872C71F13D4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C4FAF63-05FA-A04D-A8AB-CD63F7FC852C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44">
              <a:extLst>
                <a:ext uri="{FF2B5EF4-FFF2-40B4-BE49-F238E27FC236}">
                  <a16:creationId xmlns:a16="http://schemas.microsoft.com/office/drawing/2014/main" id="{00798947-C6F0-5846-96D7-F3785B7C138F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Metrics</a:t>
              </a:r>
              <a:endParaRPr kumimoji="1" lang="zh-CN" altLang="en-US" sz="6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6648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9ACA21F-4493-FC4C-83B1-D269779827E0}"/>
              </a:ext>
            </a:extLst>
          </p:cNvPr>
          <p:cNvGrpSpPr/>
          <p:nvPr/>
        </p:nvGrpSpPr>
        <p:grpSpPr>
          <a:xfrm>
            <a:off x="863648" y="2742395"/>
            <a:ext cx="10960168" cy="10149744"/>
            <a:chOff x="8231452" y="3389978"/>
            <a:chExt cx="7436704" cy="7436703"/>
          </a:xfrm>
        </p:grpSpPr>
        <p:sp>
          <p:nvSpPr>
            <p:cNvPr id="5" name="圆形">
              <a:extLst>
                <a:ext uri="{FF2B5EF4-FFF2-40B4-BE49-F238E27FC236}">
                  <a16:creationId xmlns:a16="http://schemas.microsoft.com/office/drawing/2014/main" id="{682CB760-F229-654A-A171-98E2575372A9}"/>
                </a:ext>
              </a:extLst>
            </p:cNvPr>
            <p:cNvSpPr/>
            <p:nvPr/>
          </p:nvSpPr>
          <p:spPr>
            <a:xfrm>
              <a:off x="9354984" y="4513509"/>
              <a:ext cx="5189640" cy="5189641"/>
            </a:xfrm>
            <a:prstGeom prst="ellipse">
              <a:avLst/>
            </a:prstGeom>
            <a:ln w="63500">
              <a:solidFill>
                <a:schemeClr val="accent1">
                  <a:lumOff val="13529"/>
                </a:schemeClr>
              </a:solidFill>
              <a:miter lim="400000"/>
            </a:ln>
          </p:spPr>
          <p:txBody>
            <a:bodyPr lIns="135467" tIns="135467" rIns="135467" bIns="135467" anchor="ctr"/>
            <a:lstStyle/>
            <a:p>
              <a:pPr>
                <a:defRPr sz="3200" b="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533" dirty="0"/>
            </a:p>
          </p:txBody>
        </p:sp>
        <p:sp>
          <p:nvSpPr>
            <p:cNvPr id="6" name="圆形">
              <a:extLst>
                <a:ext uri="{FF2B5EF4-FFF2-40B4-BE49-F238E27FC236}">
                  <a16:creationId xmlns:a16="http://schemas.microsoft.com/office/drawing/2014/main" id="{E61FB27C-4BC8-5C42-894A-3D66344436CC}"/>
                </a:ext>
              </a:extLst>
            </p:cNvPr>
            <p:cNvSpPr/>
            <p:nvPr/>
          </p:nvSpPr>
          <p:spPr>
            <a:xfrm rot="5400000">
              <a:off x="8231452" y="6000818"/>
              <a:ext cx="2215023" cy="2215023"/>
            </a:xfrm>
            <a:prstGeom prst="ellipse">
              <a:avLst/>
            </a:prstGeom>
            <a:solidFill>
              <a:srgbClr val="FFC000"/>
            </a:solidFill>
            <a:ln w="12700">
              <a:miter lim="400000"/>
            </a:ln>
          </p:spPr>
          <p:txBody>
            <a:bodyPr lIns="135467" tIns="135467" rIns="135467" bIns="135467" anchor="ctr"/>
            <a:lstStyle/>
            <a:p>
              <a:pPr>
                <a:defRPr sz="3200" b="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533" dirty="0"/>
            </a:p>
          </p:txBody>
        </p:sp>
        <p:sp>
          <p:nvSpPr>
            <p:cNvPr id="7" name="圆形">
              <a:extLst>
                <a:ext uri="{FF2B5EF4-FFF2-40B4-BE49-F238E27FC236}">
                  <a16:creationId xmlns:a16="http://schemas.microsoft.com/office/drawing/2014/main" id="{3A5E51B0-19BD-9840-A17C-53BBFF4EFE19}"/>
                </a:ext>
              </a:extLst>
            </p:cNvPr>
            <p:cNvSpPr/>
            <p:nvPr/>
          </p:nvSpPr>
          <p:spPr>
            <a:xfrm rot="5400000">
              <a:off x="10842293" y="8611658"/>
              <a:ext cx="2215022" cy="2215023"/>
            </a:xfrm>
            <a:prstGeom prst="ellipse">
              <a:avLst/>
            </a:prstGeom>
            <a:solidFill>
              <a:srgbClr val="FFC000"/>
            </a:solidFill>
            <a:ln w="12700">
              <a:miter lim="400000"/>
            </a:ln>
          </p:spPr>
          <p:txBody>
            <a:bodyPr lIns="135467" tIns="135467" rIns="135467" bIns="135467" anchor="ctr"/>
            <a:lstStyle/>
            <a:p>
              <a:pPr>
                <a:defRPr sz="3200" b="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533"/>
            </a:p>
          </p:txBody>
        </p:sp>
        <p:sp>
          <p:nvSpPr>
            <p:cNvPr id="8" name="圆形">
              <a:extLst>
                <a:ext uri="{FF2B5EF4-FFF2-40B4-BE49-F238E27FC236}">
                  <a16:creationId xmlns:a16="http://schemas.microsoft.com/office/drawing/2014/main" id="{ED8CF322-634B-C94B-84E4-4CA1F60957EE}"/>
                </a:ext>
              </a:extLst>
            </p:cNvPr>
            <p:cNvSpPr/>
            <p:nvPr/>
          </p:nvSpPr>
          <p:spPr>
            <a:xfrm>
              <a:off x="10842293" y="3389978"/>
              <a:ext cx="2215022" cy="22150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135467" tIns="135467" rIns="135467" bIns="135467" anchor="ctr"/>
            <a:lstStyle/>
            <a:p>
              <a:pPr>
                <a:defRPr sz="3200" b="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533" dirty="0"/>
            </a:p>
          </p:txBody>
        </p:sp>
        <p:sp>
          <p:nvSpPr>
            <p:cNvPr id="9" name="圆形">
              <a:extLst>
                <a:ext uri="{FF2B5EF4-FFF2-40B4-BE49-F238E27FC236}">
                  <a16:creationId xmlns:a16="http://schemas.microsoft.com/office/drawing/2014/main" id="{641748F2-FC63-E148-8355-C2EEFBE3269F}"/>
                </a:ext>
              </a:extLst>
            </p:cNvPr>
            <p:cNvSpPr/>
            <p:nvPr/>
          </p:nvSpPr>
          <p:spPr>
            <a:xfrm rot="5400000">
              <a:off x="13453133" y="6000818"/>
              <a:ext cx="2215023" cy="221502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135467" tIns="135467" rIns="135467" bIns="135467" anchor="ctr"/>
            <a:lstStyle/>
            <a:p>
              <a:pPr>
                <a:defRPr sz="3200" b="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533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9FB6CBD-64F5-CA4B-BAC7-8173E1A4285D}"/>
                </a:ext>
              </a:extLst>
            </p:cNvPr>
            <p:cNvSpPr txBox="1"/>
            <p:nvPr/>
          </p:nvSpPr>
          <p:spPr>
            <a:xfrm>
              <a:off x="8646630" y="6557090"/>
              <a:ext cx="1332411" cy="1102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35467" tIns="135467" rIns="135467" bIns="135467" numCol="1" spcCol="38100" rtlCol="0" anchor="ctr">
              <a:spAutoFit/>
            </a:bodyPr>
            <a:lstStyle/>
            <a:p>
              <a:pPr algn="ctr" defTabSz="2201361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dirty="0"/>
                <a:t>Java</a:t>
              </a:r>
            </a:p>
            <a:p>
              <a:pPr algn="ctr" defTabSz="2201361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 dirty="0"/>
                <a:t>服务端</a:t>
              </a:r>
              <a:endParaRPr lang="zh-CN" altLang="en-US" sz="4000" dirty="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B2B89BC-76C5-DD47-9AEE-CC7ECB403996}"/>
                </a:ext>
              </a:extLst>
            </p:cNvPr>
            <p:cNvSpPr txBox="1"/>
            <p:nvPr/>
          </p:nvSpPr>
          <p:spPr>
            <a:xfrm>
              <a:off x="11283598" y="9151909"/>
              <a:ext cx="1332411" cy="1102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35467" tIns="135467" rIns="135467" bIns="135467" numCol="1" spcCol="38100" rtlCol="0" anchor="ctr">
              <a:spAutoFit/>
            </a:bodyPr>
            <a:lstStyle/>
            <a:p>
              <a:pPr algn="ctr" defTabSz="2201361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dirty="0"/>
                <a:t>Java</a:t>
              </a:r>
            </a:p>
            <a:p>
              <a:pPr algn="ctr" defTabSz="2201361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 dirty="0"/>
                <a:t>客户端</a:t>
              </a:r>
              <a:endParaRPr lang="zh-CN" altLang="en-US" sz="4000" dirty="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80E1D66-36B8-B543-9301-EECD39EC6663}"/>
                </a:ext>
              </a:extLst>
            </p:cNvPr>
            <p:cNvSpPr txBox="1"/>
            <p:nvPr/>
          </p:nvSpPr>
          <p:spPr>
            <a:xfrm>
              <a:off x="13920565" y="6557088"/>
              <a:ext cx="1332411" cy="1102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35467" tIns="135467" rIns="135467" bIns="135467" numCol="1" spcCol="38100" rtlCol="0" anchor="ctr">
              <a:spAutoFit/>
            </a:bodyPr>
            <a:lstStyle/>
            <a:p>
              <a:pPr algn="ctr" defTabSz="2201361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dirty="0"/>
                <a:t>Go</a:t>
              </a:r>
            </a:p>
            <a:p>
              <a:pPr algn="ctr" defTabSz="2201361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 dirty="0"/>
                <a:t>服务端</a:t>
              </a:r>
              <a:endParaRPr lang="zh-CN" altLang="en-US" sz="4000" dirty="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10A9672-B596-9C4F-9D19-504B690444FE}"/>
                </a:ext>
              </a:extLst>
            </p:cNvPr>
            <p:cNvSpPr txBox="1"/>
            <p:nvPr/>
          </p:nvSpPr>
          <p:spPr>
            <a:xfrm>
              <a:off x="11303639" y="3835660"/>
              <a:ext cx="1332411" cy="1102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35467" tIns="135467" rIns="135467" bIns="135467" numCol="1" spcCol="38100" rtlCol="0" anchor="ctr">
              <a:spAutoFit/>
            </a:bodyPr>
            <a:lstStyle/>
            <a:p>
              <a:pPr algn="ctr" defTabSz="2201361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dirty="0"/>
                <a:t>Go</a:t>
              </a:r>
            </a:p>
            <a:p>
              <a:pPr algn="ctr" defTabSz="2201361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 dirty="0"/>
                <a:t>客户端</a:t>
              </a:r>
              <a:endParaRPr lang="zh-CN" altLang="en-US" sz="4000" dirty="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A0AB040-6AD5-A045-9A87-44624CEC4148}"/>
                </a:ext>
              </a:extLst>
            </p:cNvPr>
            <p:cNvGrpSpPr/>
            <p:nvPr/>
          </p:nvGrpSpPr>
          <p:grpSpPr>
            <a:xfrm>
              <a:off x="9562071" y="5514058"/>
              <a:ext cx="496388" cy="512885"/>
              <a:chOff x="5068389" y="1332411"/>
              <a:chExt cx="1441268" cy="1489166"/>
            </a:xfrm>
          </p:grpSpPr>
          <p:cxnSp>
            <p:nvCxnSpPr>
              <p:cNvPr id="25" name="直线连接符 21">
                <a:extLst>
                  <a:ext uri="{FF2B5EF4-FFF2-40B4-BE49-F238E27FC236}">
                    <a16:creationId xmlns:a16="http://schemas.microsoft.com/office/drawing/2014/main" id="{DA966B2B-533F-684A-A50A-4F464749EAF7}"/>
                  </a:ext>
                </a:extLst>
              </p:cNvPr>
              <p:cNvCxnSpPr/>
              <p:nvPr/>
            </p:nvCxnSpPr>
            <p:spPr>
              <a:xfrm>
                <a:off x="5068389" y="1332411"/>
                <a:ext cx="0" cy="1489166"/>
              </a:xfrm>
              <a:prstGeom prst="line">
                <a:avLst/>
              </a:prstGeom>
              <a:ln w="603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线连接符 22">
                <a:extLst>
                  <a:ext uri="{FF2B5EF4-FFF2-40B4-BE49-F238E27FC236}">
                    <a16:creationId xmlns:a16="http://schemas.microsoft.com/office/drawing/2014/main" id="{0C6F6C76-076C-E64A-B188-8DDB5CF5A8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68389" y="1924594"/>
                <a:ext cx="1441268" cy="896983"/>
              </a:xfrm>
              <a:prstGeom prst="line">
                <a:avLst/>
              </a:prstGeom>
              <a:ln w="603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AEB55B9-528D-DA4F-A892-512BD4CE905E}"/>
                </a:ext>
              </a:extLst>
            </p:cNvPr>
            <p:cNvGrpSpPr/>
            <p:nvPr/>
          </p:nvGrpSpPr>
          <p:grpSpPr>
            <a:xfrm rot="18122571">
              <a:off x="13968817" y="5397936"/>
              <a:ext cx="496388" cy="512885"/>
              <a:chOff x="5068389" y="1332411"/>
              <a:chExt cx="1441268" cy="1489166"/>
            </a:xfrm>
          </p:grpSpPr>
          <p:cxnSp>
            <p:nvCxnSpPr>
              <p:cNvPr id="23" name="直线连接符 26">
                <a:extLst>
                  <a:ext uri="{FF2B5EF4-FFF2-40B4-BE49-F238E27FC236}">
                    <a16:creationId xmlns:a16="http://schemas.microsoft.com/office/drawing/2014/main" id="{98AEB648-A0FA-3243-BBB2-16EC824C3671}"/>
                  </a:ext>
                </a:extLst>
              </p:cNvPr>
              <p:cNvCxnSpPr/>
              <p:nvPr/>
            </p:nvCxnSpPr>
            <p:spPr>
              <a:xfrm>
                <a:off x="5068389" y="1332411"/>
                <a:ext cx="0" cy="1489166"/>
              </a:xfrm>
              <a:prstGeom prst="line">
                <a:avLst/>
              </a:prstGeom>
              <a:ln w="603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线连接符 27">
                <a:extLst>
                  <a:ext uri="{FF2B5EF4-FFF2-40B4-BE49-F238E27FC236}">
                    <a16:creationId xmlns:a16="http://schemas.microsoft.com/office/drawing/2014/main" id="{0C4044D8-A62B-634B-B0EB-CE7C476CA7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68389" y="1924594"/>
                <a:ext cx="1441268" cy="896983"/>
              </a:xfrm>
              <a:prstGeom prst="line">
                <a:avLst/>
              </a:prstGeom>
              <a:ln w="603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8F1F959-2254-0B47-8F8D-F26837030E50}"/>
                </a:ext>
              </a:extLst>
            </p:cNvPr>
            <p:cNvGrpSpPr/>
            <p:nvPr/>
          </p:nvGrpSpPr>
          <p:grpSpPr>
            <a:xfrm rot="11028239">
              <a:off x="13844895" y="8148744"/>
              <a:ext cx="496388" cy="512885"/>
              <a:chOff x="5068389" y="1332411"/>
              <a:chExt cx="1441268" cy="1489166"/>
            </a:xfrm>
          </p:grpSpPr>
          <p:cxnSp>
            <p:nvCxnSpPr>
              <p:cNvPr id="21" name="直线连接符 29">
                <a:extLst>
                  <a:ext uri="{FF2B5EF4-FFF2-40B4-BE49-F238E27FC236}">
                    <a16:creationId xmlns:a16="http://schemas.microsoft.com/office/drawing/2014/main" id="{247CF621-A7C9-DC4D-97F0-42BC765475FA}"/>
                  </a:ext>
                </a:extLst>
              </p:cNvPr>
              <p:cNvCxnSpPr/>
              <p:nvPr/>
            </p:nvCxnSpPr>
            <p:spPr>
              <a:xfrm>
                <a:off x="5068389" y="1332411"/>
                <a:ext cx="0" cy="1489166"/>
              </a:xfrm>
              <a:prstGeom prst="line">
                <a:avLst/>
              </a:prstGeom>
              <a:ln w="603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线连接符 30">
                <a:extLst>
                  <a:ext uri="{FF2B5EF4-FFF2-40B4-BE49-F238E27FC236}">
                    <a16:creationId xmlns:a16="http://schemas.microsoft.com/office/drawing/2014/main" id="{0570F10A-8CB6-8044-8868-2408F9F06D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68389" y="1924594"/>
                <a:ext cx="1441268" cy="896983"/>
              </a:xfrm>
              <a:prstGeom prst="line">
                <a:avLst/>
              </a:prstGeom>
              <a:ln w="603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E9CC6645-859B-0D42-8E80-AECBB1C0C5C7}"/>
                </a:ext>
              </a:extLst>
            </p:cNvPr>
            <p:cNvGrpSpPr/>
            <p:nvPr/>
          </p:nvGrpSpPr>
          <p:grpSpPr>
            <a:xfrm rot="7040094">
              <a:off x="9531465" y="8059583"/>
              <a:ext cx="281336" cy="616876"/>
              <a:chOff x="5068389" y="1332411"/>
              <a:chExt cx="816861" cy="1791106"/>
            </a:xfrm>
          </p:grpSpPr>
          <p:cxnSp>
            <p:nvCxnSpPr>
              <p:cNvPr id="19" name="直线连接符 32">
                <a:extLst>
                  <a:ext uri="{FF2B5EF4-FFF2-40B4-BE49-F238E27FC236}">
                    <a16:creationId xmlns:a16="http://schemas.microsoft.com/office/drawing/2014/main" id="{68C8711B-95FB-6C48-B8D6-9CB270BD169E}"/>
                  </a:ext>
                </a:extLst>
              </p:cNvPr>
              <p:cNvCxnSpPr/>
              <p:nvPr/>
            </p:nvCxnSpPr>
            <p:spPr>
              <a:xfrm>
                <a:off x="5068389" y="1332411"/>
                <a:ext cx="0" cy="1489166"/>
              </a:xfrm>
              <a:prstGeom prst="line">
                <a:avLst/>
              </a:prstGeom>
              <a:ln w="603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线连接符 33">
                <a:extLst>
                  <a:ext uri="{FF2B5EF4-FFF2-40B4-BE49-F238E27FC236}">
                    <a16:creationId xmlns:a16="http://schemas.microsoft.com/office/drawing/2014/main" id="{368F19E4-414A-654A-96C0-A5200F8B27E7}"/>
                  </a:ext>
                </a:extLst>
              </p:cNvPr>
              <p:cNvCxnSpPr>
                <a:cxnSpLocks/>
              </p:cNvCxnSpPr>
              <p:nvPr/>
            </p:nvCxnSpPr>
            <p:spPr>
              <a:xfrm rot="13234345" flipV="1">
                <a:off x="5463704" y="1752112"/>
                <a:ext cx="421546" cy="1371405"/>
              </a:xfrm>
              <a:prstGeom prst="line">
                <a:avLst/>
              </a:prstGeom>
              <a:ln w="603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文本框 1">
            <a:extLst>
              <a:ext uri="{FF2B5EF4-FFF2-40B4-BE49-F238E27FC236}">
                <a16:creationId xmlns:a16="http://schemas.microsoft.com/office/drawing/2014/main" id="{CD8893CB-F609-7E40-B22C-10142D210A82}"/>
              </a:ext>
            </a:extLst>
          </p:cNvPr>
          <p:cNvSpPr txBox="1"/>
          <p:nvPr/>
        </p:nvSpPr>
        <p:spPr>
          <a:xfrm>
            <a:off x="12008753" y="5275885"/>
            <a:ext cx="10960168" cy="4928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912180"/>
            <a:endParaRPr lang="en-US" altLang="zh-CN" sz="5333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defTabSz="2912180"/>
            <a:r>
              <a:rPr lang="en-US" altLang="zh-CN" sz="5333" dirty="0"/>
              <a:t>-</a:t>
            </a:r>
            <a:r>
              <a:rPr lang="zh-CN" altLang="en-US" sz="5333" dirty="0"/>
              <a:t> 同一份</a:t>
            </a:r>
            <a:r>
              <a:rPr lang="en-US" altLang="zh-CN" sz="5333" dirty="0"/>
              <a:t>Go</a:t>
            </a:r>
            <a:r>
              <a:rPr lang="zh-CN" altLang="en-US" sz="5333" dirty="0"/>
              <a:t>客户端代码，可调用</a:t>
            </a:r>
            <a:r>
              <a:rPr lang="en-US" altLang="zh-CN" sz="5333" dirty="0"/>
              <a:t>Go</a:t>
            </a:r>
            <a:r>
              <a:rPr lang="zh-CN" altLang="en-US" sz="5333" dirty="0"/>
              <a:t>服务端和</a:t>
            </a:r>
            <a:r>
              <a:rPr lang="en-US" altLang="zh-CN" sz="5333" dirty="0"/>
              <a:t>Java</a:t>
            </a:r>
            <a:r>
              <a:rPr lang="zh-CN" altLang="en-US" sz="5333" dirty="0"/>
              <a:t>服务端。</a:t>
            </a:r>
            <a:endParaRPr lang="en-US" altLang="zh-CN" sz="5333" dirty="0"/>
          </a:p>
          <a:p>
            <a:r>
              <a:rPr lang="en-US" altLang="zh-CN" sz="5333" dirty="0"/>
              <a:t>-</a:t>
            </a:r>
            <a:r>
              <a:rPr lang="zh-CN" altLang="en-US" sz="5333" dirty="0"/>
              <a:t> 同一份</a:t>
            </a:r>
            <a:r>
              <a:rPr lang="en-US" altLang="zh-CN" sz="5333" dirty="0"/>
              <a:t>Go</a:t>
            </a:r>
            <a:r>
              <a:rPr lang="zh-CN" altLang="en-US" sz="5333" dirty="0"/>
              <a:t>服务端代码，可以被</a:t>
            </a:r>
            <a:r>
              <a:rPr lang="en-US" altLang="zh-CN" sz="5333" dirty="0"/>
              <a:t>Go</a:t>
            </a:r>
            <a:r>
              <a:rPr lang="zh-CN" altLang="en-US" sz="5333" dirty="0"/>
              <a:t>客户端和</a:t>
            </a:r>
            <a:r>
              <a:rPr lang="en-US" altLang="zh-CN" sz="5333" dirty="0"/>
              <a:t>Java</a:t>
            </a:r>
            <a:r>
              <a:rPr lang="zh-CN" altLang="en-US" sz="5333" dirty="0"/>
              <a:t>客户端调用。</a:t>
            </a:r>
            <a:endParaRPr lang="en-US" altLang="zh-CN" sz="5333" dirty="0"/>
          </a:p>
          <a:p>
            <a:endParaRPr kumimoji="1" lang="zh-CN" altLang="en-US" sz="4763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30E9F63-7E35-9442-817E-387BF84DAF2E}"/>
              </a:ext>
            </a:extLst>
          </p:cNvPr>
          <p:cNvGrpSpPr/>
          <p:nvPr/>
        </p:nvGrpSpPr>
        <p:grpSpPr>
          <a:xfrm>
            <a:off x="0" y="623705"/>
            <a:ext cx="14593621" cy="1337316"/>
            <a:chOff x="0" y="623705"/>
            <a:chExt cx="14593621" cy="1337316"/>
          </a:xfrm>
        </p:grpSpPr>
        <p:cxnSp>
          <p:nvCxnSpPr>
            <p:cNvPr id="32" name="直接连接符 7">
              <a:extLst>
                <a:ext uri="{FF2B5EF4-FFF2-40B4-BE49-F238E27FC236}">
                  <a16:creationId xmlns:a16="http://schemas.microsoft.com/office/drawing/2014/main" id="{7A5FD1EF-352C-C144-BEEB-49DD4D126E87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44">
              <a:extLst>
                <a:ext uri="{FF2B5EF4-FFF2-40B4-BE49-F238E27FC236}">
                  <a16:creationId xmlns:a16="http://schemas.microsoft.com/office/drawing/2014/main" id="{A0549980-F735-954C-8B9B-1A67AC573B8D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24720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6"/>
          <p:cNvSpPr txBox="1"/>
          <p:nvPr/>
        </p:nvSpPr>
        <p:spPr>
          <a:xfrm>
            <a:off x="5704716" y="5898998"/>
            <a:ext cx="12974567" cy="1918003"/>
          </a:xfrm>
          <a:prstGeom prst="rect">
            <a:avLst/>
          </a:prstGeom>
          <a:noFill/>
        </p:spPr>
        <p:txBody>
          <a:bodyPr wrap="square" lIns="182856" tIns="91429" rIns="182856" bIns="9142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600" dirty="0">
                <a:solidFill>
                  <a:schemeClr val="tx1"/>
                </a:solidFill>
                <a:latin typeface="微软雅黑"/>
                <a:ea typeface="微软雅黑"/>
              </a:rPr>
              <a:t>5.</a:t>
            </a:r>
            <a:r>
              <a:rPr lang="zh-CN" altLang="en-US" sz="9600" dirty="0">
                <a:solidFill>
                  <a:schemeClr val="tx1"/>
                </a:solidFill>
                <a:latin typeface="微软雅黑"/>
                <a:ea typeface="微软雅黑"/>
              </a:rPr>
              <a:t> </a:t>
            </a:r>
            <a:r>
              <a:rPr lang="en-US" altLang="zh-CN" sz="9600" dirty="0">
                <a:solidFill>
                  <a:schemeClr val="tx1"/>
                </a:solidFill>
                <a:latin typeface="微软雅黑"/>
                <a:ea typeface="微软雅黑"/>
              </a:rPr>
              <a:t>Kubernetes</a:t>
            </a:r>
            <a:endParaRPr lang="zh-CN" altLang="en-US" sz="9600" dirty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</p:spTree>
    <p:extLst>
      <p:ext uri="{BB962C8B-B14F-4D97-AF65-F5344CB8AC3E}">
        <p14:creationId xmlns:p14="http://schemas.microsoft.com/office/powerpoint/2010/main" val="27663742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cxnSp>
        <p:nvCxnSpPr>
          <p:cNvPr id="19" name="直接连接符 113">
            <a:extLst>
              <a:ext uri="{FF2B5EF4-FFF2-40B4-BE49-F238E27FC236}">
                <a16:creationId xmlns:a16="http://schemas.microsoft.com/office/drawing/2014/main" id="{83AAC6BB-F669-1C4E-BF3B-900010BC4904}"/>
              </a:ext>
            </a:extLst>
          </p:cNvPr>
          <p:cNvCxnSpPr>
            <a:cxnSpLocks/>
          </p:cNvCxnSpPr>
          <p:nvPr/>
        </p:nvCxnSpPr>
        <p:spPr>
          <a:xfrm>
            <a:off x="2641065" y="6844592"/>
            <a:ext cx="10941539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8476A9A3-94F0-CC4B-8A37-05C4E1C66375}"/>
              </a:ext>
            </a:extLst>
          </p:cNvPr>
          <p:cNvSpPr txBox="1"/>
          <p:nvPr/>
        </p:nvSpPr>
        <p:spPr>
          <a:xfrm>
            <a:off x="2407867" y="5610153"/>
            <a:ext cx="54425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err="1"/>
              <a:t>dubbo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interface</a:t>
            </a:r>
            <a:r>
              <a:rPr kumimoji="1" lang="zh-CN" altLang="en-US" sz="4800" dirty="0"/>
              <a:t>：</a:t>
            </a:r>
          </a:p>
        </p:txBody>
      </p:sp>
      <p:cxnSp>
        <p:nvCxnSpPr>
          <p:cNvPr id="12" name="直接连接符 113">
            <a:extLst>
              <a:ext uri="{FF2B5EF4-FFF2-40B4-BE49-F238E27FC236}">
                <a16:creationId xmlns:a16="http://schemas.microsoft.com/office/drawing/2014/main" id="{31B4FA9B-91FC-F84B-9972-04C0DA1DBF08}"/>
              </a:ext>
            </a:extLst>
          </p:cNvPr>
          <p:cNvCxnSpPr>
            <a:cxnSpLocks/>
          </p:cNvCxnSpPr>
          <p:nvPr/>
        </p:nvCxnSpPr>
        <p:spPr>
          <a:xfrm>
            <a:off x="2617295" y="4608016"/>
            <a:ext cx="10941539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0D3B5850-3476-234D-85A0-DFF753204F3E}"/>
              </a:ext>
            </a:extLst>
          </p:cNvPr>
          <p:cNvSpPr txBox="1"/>
          <p:nvPr/>
        </p:nvSpPr>
        <p:spPr>
          <a:xfrm>
            <a:off x="2407868" y="3515684"/>
            <a:ext cx="121510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/>
              <a:t>k8s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service</a:t>
            </a:r>
            <a:r>
              <a:rPr kumimoji="1" lang="zh-CN" altLang="en-US" sz="4800" dirty="0"/>
              <a:t>：一套完全独立的服务管理体系</a:t>
            </a:r>
          </a:p>
        </p:txBody>
      </p:sp>
      <p:sp>
        <p:nvSpPr>
          <p:cNvPr id="14" name="矩形 47">
            <a:extLst>
              <a:ext uri="{FF2B5EF4-FFF2-40B4-BE49-F238E27FC236}">
                <a16:creationId xmlns:a16="http://schemas.microsoft.com/office/drawing/2014/main" id="{ECBFD344-7320-5042-9801-1E44BB49B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7867" y="6660623"/>
            <a:ext cx="13150779" cy="2553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13" tIns="91408" rIns="182813" bIns="9140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733" dirty="0"/>
              <a:t>key:</a:t>
            </a:r>
            <a:r>
              <a:rPr lang="zh-CN" altLang="en-US" sz="3733" dirty="0"/>
              <a:t> </a:t>
            </a:r>
            <a:r>
              <a:rPr lang="en-US" altLang="zh-CN" sz="3733" dirty="0"/>
              <a:t>interface/version/group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733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value:</a:t>
            </a:r>
            <a:r>
              <a:rPr lang="zh-CN" altLang="en-US" sz="3733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 </a:t>
            </a:r>
            <a:r>
              <a:rPr lang="en-US" altLang="zh-CN" sz="3733" dirty="0" err="1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ip:port</a:t>
            </a:r>
            <a:r>
              <a:rPr lang="en-US" altLang="zh-CN" sz="3733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/revision/ service/method/role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16" name="直接连接符 113">
            <a:extLst>
              <a:ext uri="{FF2B5EF4-FFF2-40B4-BE49-F238E27FC236}">
                <a16:creationId xmlns:a16="http://schemas.microsoft.com/office/drawing/2014/main" id="{1B9C9EEB-0859-9746-999D-84C83D7B41E5}"/>
              </a:ext>
            </a:extLst>
          </p:cNvPr>
          <p:cNvCxnSpPr>
            <a:cxnSpLocks/>
          </p:cNvCxnSpPr>
          <p:nvPr/>
        </p:nvCxnSpPr>
        <p:spPr>
          <a:xfrm>
            <a:off x="2651161" y="11347483"/>
            <a:ext cx="10941539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7B4583A-5967-624F-BAF4-90D61B5E3BEE}"/>
              </a:ext>
            </a:extLst>
          </p:cNvPr>
          <p:cNvSpPr txBox="1"/>
          <p:nvPr/>
        </p:nvSpPr>
        <p:spPr>
          <a:xfrm>
            <a:off x="2407867" y="9967459"/>
            <a:ext cx="186978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/>
              <a:t>k8s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service</a:t>
            </a:r>
            <a:r>
              <a:rPr kumimoji="1" lang="zh-CN" altLang="en-US" sz="4800" dirty="0"/>
              <a:t> </a:t>
            </a:r>
            <a:r>
              <a:rPr lang="zh-CN" altLang="en-US" sz="6400" dirty="0"/>
              <a:t>≈</a:t>
            </a:r>
            <a:r>
              <a:rPr kumimoji="1" lang="zh-CN" altLang="en-US" sz="4800" dirty="0"/>
              <a:t> </a:t>
            </a:r>
            <a:r>
              <a:rPr kumimoji="1" lang="en-US" altLang="zh-CN" sz="4800" dirty="0" err="1"/>
              <a:t>dubbo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Directory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+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Router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+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Load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Balance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+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Filter</a:t>
            </a:r>
            <a:endParaRPr kumimoji="1" lang="zh-CN" altLang="en-US" sz="480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A7A7459-E64D-8D4F-AA1B-544695057FDC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8" name="直接连接符 7">
              <a:extLst>
                <a:ext uri="{FF2B5EF4-FFF2-40B4-BE49-F238E27FC236}">
                  <a16:creationId xmlns:a16="http://schemas.microsoft.com/office/drawing/2014/main" id="{837F0A89-2E42-2844-91EC-401EE6ABA926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44">
              <a:extLst>
                <a:ext uri="{FF2B5EF4-FFF2-40B4-BE49-F238E27FC236}">
                  <a16:creationId xmlns:a16="http://schemas.microsoft.com/office/drawing/2014/main" id="{8FAB28B8-4441-474F-AB4B-EA56EBA4777C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Kubernetes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VS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6000" dirty="0" err="1">
                  <a:solidFill>
                    <a:schemeClr val="tx1"/>
                  </a:solidFill>
                </a:rPr>
                <a:t>dubbo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-go</a:t>
              </a:r>
              <a:endParaRPr kumimoji="1" lang="zh-CN" altLang="en-US" sz="6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9784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15" name="图片 5">
            <a:extLst>
              <a:ext uri="{FF2B5EF4-FFF2-40B4-BE49-F238E27FC236}">
                <a16:creationId xmlns:a16="http://schemas.microsoft.com/office/drawing/2014/main" id="{0DE9225D-E69C-BC4D-9734-CDB4A6932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8928" y="3487837"/>
            <a:ext cx="15713248" cy="6134400"/>
          </a:xfrm>
          <a:prstGeom prst="rect">
            <a:avLst/>
          </a:prstGeom>
        </p:spPr>
      </p:pic>
      <p:sp>
        <p:nvSpPr>
          <p:cNvPr id="18" name="文本框 6">
            <a:extLst>
              <a:ext uri="{FF2B5EF4-FFF2-40B4-BE49-F238E27FC236}">
                <a16:creationId xmlns:a16="http://schemas.microsoft.com/office/drawing/2014/main" id="{BBC9BA11-02F9-C049-BCFF-5A2CBCD7CE61}"/>
              </a:ext>
            </a:extLst>
          </p:cNvPr>
          <p:cNvSpPr txBox="1"/>
          <p:nvPr/>
        </p:nvSpPr>
        <p:spPr>
          <a:xfrm>
            <a:off x="10175776" y="5585541"/>
            <a:ext cx="53891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bg1"/>
                </a:solidFill>
              </a:rPr>
              <a:t>label:</a:t>
            </a:r>
            <a:r>
              <a:rPr kumimoji="1" lang="zh-CN" altLang="en-US" sz="4000" dirty="0">
                <a:solidFill>
                  <a:schemeClr val="bg1"/>
                </a:solidFill>
              </a:rPr>
              <a:t> </a:t>
            </a:r>
            <a:r>
              <a:rPr kumimoji="1" lang="en-US" altLang="zh-CN" sz="4000" dirty="0">
                <a:solidFill>
                  <a:schemeClr val="bg1"/>
                </a:solidFill>
              </a:rPr>
              <a:t>service=</a:t>
            </a:r>
            <a:r>
              <a:rPr kumimoji="1" lang="en-US" altLang="zh-CN" sz="4000" dirty="0" err="1">
                <a:solidFill>
                  <a:schemeClr val="bg1"/>
                </a:solidFill>
              </a:rPr>
              <a:t>com.apache.xxx</a:t>
            </a:r>
            <a:endParaRPr kumimoji="1"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3" name="矩形 4">
            <a:extLst>
              <a:ext uri="{FF2B5EF4-FFF2-40B4-BE49-F238E27FC236}">
                <a16:creationId xmlns:a16="http://schemas.microsoft.com/office/drawing/2014/main" id="{761B1ABA-437B-4047-8BFE-BCCF46E3435B}"/>
              </a:ext>
            </a:extLst>
          </p:cNvPr>
          <p:cNvSpPr/>
          <p:nvPr/>
        </p:nvSpPr>
        <p:spPr>
          <a:xfrm>
            <a:off x="431826" y="3487839"/>
            <a:ext cx="7465741" cy="665887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en-US" altLang="zh-CN" sz="4267" kern="100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6" indent="-457206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4267" kern="100" dirty="0" err="1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dubbo</a:t>
            </a:r>
            <a:r>
              <a:rPr lang="zh-CN" altLang="en-US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interface</a:t>
            </a:r>
            <a:r>
              <a:rPr lang="zh-CN" altLang="en-US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接口</a:t>
            </a:r>
            <a:r>
              <a:rPr lang="zh-CN" altLang="zh-CN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，放到</a:t>
            </a:r>
            <a:r>
              <a:rPr lang="en-US" altLang="zh-CN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Service </a:t>
            </a:r>
            <a:r>
              <a:rPr lang="zh-CN" altLang="zh-CN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annotations</a:t>
            </a:r>
            <a:r>
              <a:rPr lang="zh-CN" altLang="zh-CN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中作为服务发现的信息</a:t>
            </a:r>
            <a:endParaRPr lang="en-US" altLang="zh-CN" sz="4267" kern="100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6" indent="-457206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en-US" altLang="zh-CN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label selector</a:t>
            </a:r>
            <a:r>
              <a:rPr lang="zh-CN" altLang="zh-CN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en-US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符合</a:t>
            </a:r>
            <a:r>
              <a:rPr lang="en-US" altLang="zh-CN" sz="4267" kern="100" dirty="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label</a:t>
            </a:r>
            <a:r>
              <a:rPr lang="zh-CN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选出作为这个</a:t>
            </a:r>
            <a:r>
              <a:rPr lang="en-US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service</a:t>
            </a:r>
            <a:r>
              <a:rPr lang="zh-CN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endpoint</a:t>
            </a:r>
          </a:p>
          <a:p>
            <a:endParaRPr lang="en-US" altLang="zh-CN" sz="4267" dirty="0">
              <a:solidFill>
                <a:schemeClr val="bg1"/>
              </a:solidFill>
            </a:endParaRPr>
          </a:p>
          <a:p>
            <a:r>
              <a:rPr lang="zh-CN" altLang="en-US" sz="4267" dirty="0">
                <a:solidFill>
                  <a:schemeClr val="bg1"/>
                </a:solidFill>
              </a:rPr>
              <a:t>缺点：</a:t>
            </a:r>
            <a:r>
              <a:rPr lang="zh-CN" altLang="en-US" sz="4267" dirty="0">
                <a:solidFill>
                  <a:srgbClr val="FF0000"/>
                </a:solidFill>
              </a:rPr>
              <a:t>无法监听、使用</a:t>
            </a:r>
            <a:r>
              <a:rPr lang="en-US" altLang="zh-CN" sz="4267" dirty="0">
                <a:solidFill>
                  <a:srgbClr val="FF0000"/>
                </a:solidFill>
              </a:rPr>
              <a:t>k8s</a:t>
            </a:r>
            <a:r>
              <a:rPr lang="zh-CN" altLang="en-US" sz="4267" dirty="0">
                <a:solidFill>
                  <a:srgbClr val="FF0000"/>
                </a:solidFill>
              </a:rPr>
              <a:t>的健康检查做服务发现</a:t>
            </a:r>
            <a:endParaRPr lang="zh-CN" altLang="en-US" sz="4267" dirty="0">
              <a:solidFill>
                <a:schemeClr val="bg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8AF1CF-36DF-BF4C-8295-A09CD8A2B022}"/>
              </a:ext>
            </a:extLst>
          </p:cNvPr>
          <p:cNvGrpSpPr/>
          <p:nvPr/>
        </p:nvGrpSpPr>
        <p:grpSpPr>
          <a:xfrm>
            <a:off x="431824" y="335835"/>
            <a:ext cx="15720616" cy="1337316"/>
            <a:chOff x="0" y="623705"/>
            <a:chExt cx="15720616" cy="1337316"/>
          </a:xfrm>
        </p:grpSpPr>
        <p:cxnSp>
          <p:nvCxnSpPr>
            <p:cNvPr id="11" name="直接连接符 7">
              <a:extLst>
                <a:ext uri="{FF2B5EF4-FFF2-40B4-BE49-F238E27FC236}">
                  <a16:creationId xmlns:a16="http://schemas.microsoft.com/office/drawing/2014/main" id="{EEAE6F20-4DF9-E549-9537-F37D6304695D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44">
              <a:extLst>
                <a:ext uri="{FF2B5EF4-FFF2-40B4-BE49-F238E27FC236}">
                  <a16:creationId xmlns:a16="http://schemas.microsoft.com/office/drawing/2014/main" id="{7578693B-7233-3140-98FD-B575B807EFA4}"/>
                </a:ext>
              </a:extLst>
            </p:cNvPr>
            <p:cNvSpPr txBox="1"/>
            <p:nvPr/>
          </p:nvSpPr>
          <p:spPr>
            <a:xfrm>
              <a:off x="431600" y="623705"/>
              <a:ext cx="152890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Kubernetes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注册中心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——Service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维度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06649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sp>
        <p:nvSpPr>
          <p:cNvPr id="23" name="矩形 4">
            <a:extLst>
              <a:ext uri="{FF2B5EF4-FFF2-40B4-BE49-F238E27FC236}">
                <a16:creationId xmlns:a16="http://schemas.microsoft.com/office/drawing/2014/main" id="{761B1ABA-437B-4047-8BFE-BCCF46E3435B}"/>
              </a:ext>
            </a:extLst>
          </p:cNvPr>
          <p:cNvSpPr/>
          <p:nvPr/>
        </p:nvSpPr>
        <p:spPr>
          <a:xfrm>
            <a:off x="431823" y="2458124"/>
            <a:ext cx="7465741" cy="994214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en-US" altLang="zh-CN" sz="4267" kern="100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6" indent="-457206">
              <a:buFont typeface="Arial" panose="020B0604020202020204" pitchFamily="34" charset="0"/>
              <a:buChar char="•"/>
            </a:pPr>
            <a:r>
              <a:rPr lang="zh-CN" altLang="zh-CN" sz="4267" dirty="0">
                <a:solidFill>
                  <a:schemeClr val="bg1"/>
                </a:solidFill>
              </a:rPr>
              <a:t>服务注册：将每个</a:t>
            </a:r>
            <a:r>
              <a:rPr lang="en-US" altLang="zh-CN" sz="4267" dirty="0">
                <a:solidFill>
                  <a:schemeClr val="bg1"/>
                </a:solidFill>
              </a:rPr>
              <a:t>pod</a:t>
            </a:r>
            <a:r>
              <a:rPr lang="zh-CN" altLang="zh-CN" sz="4267" dirty="0">
                <a:solidFill>
                  <a:schemeClr val="bg1"/>
                </a:solidFill>
              </a:rPr>
              <a:t>提供的</a:t>
            </a:r>
            <a:r>
              <a:rPr lang="en-US" altLang="zh-CN" sz="4267" dirty="0">
                <a:solidFill>
                  <a:schemeClr val="bg1"/>
                </a:solidFill>
              </a:rPr>
              <a:t>interface</a:t>
            </a:r>
            <a:r>
              <a:rPr lang="zh-CN" altLang="zh-CN" sz="4267" dirty="0">
                <a:solidFill>
                  <a:schemeClr val="bg1"/>
                </a:solidFill>
              </a:rPr>
              <a:t>信息放到</a:t>
            </a:r>
            <a:r>
              <a:rPr lang="en-US" altLang="zh-CN" sz="4267" dirty="0">
                <a:solidFill>
                  <a:schemeClr val="bg1"/>
                </a:solidFill>
              </a:rPr>
              <a:t>endpoint</a:t>
            </a:r>
            <a:r>
              <a:rPr lang="zh-CN" altLang="zh-CN" sz="4267" dirty="0">
                <a:solidFill>
                  <a:schemeClr val="bg1"/>
                </a:solidFill>
              </a:rPr>
              <a:t>的</a:t>
            </a:r>
            <a:r>
              <a:rPr lang="en-US" altLang="zh-CN" sz="4267" dirty="0">
                <a:solidFill>
                  <a:schemeClr val="bg1"/>
                </a:solidFill>
              </a:rPr>
              <a:t>metadata</a:t>
            </a:r>
            <a:r>
              <a:rPr lang="zh-CN" altLang="zh-CN" sz="4267" dirty="0">
                <a:solidFill>
                  <a:schemeClr val="bg1"/>
                </a:solidFill>
              </a:rPr>
              <a:t>的</a:t>
            </a:r>
            <a:r>
              <a:rPr lang="en-US" altLang="zh-CN" sz="4267" dirty="0">
                <a:solidFill>
                  <a:schemeClr val="bg1"/>
                </a:solidFill>
              </a:rPr>
              <a:t>annotation</a:t>
            </a:r>
            <a:r>
              <a:rPr lang="zh-CN" altLang="zh-CN" sz="4267" dirty="0">
                <a:solidFill>
                  <a:schemeClr val="bg1"/>
                </a:solidFill>
              </a:rPr>
              <a:t>中注册</a:t>
            </a:r>
          </a:p>
          <a:p>
            <a:pPr marL="457206" indent="-457206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4267" dirty="0">
                <a:solidFill>
                  <a:schemeClr val="bg1"/>
                </a:solidFill>
              </a:rPr>
              <a:t>监听</a:t>
            </a:r>
            <a:r>
              <a:rPr lang="en-US" altLang="zh-CN" sz="4267" dirty="0">
                <a:solidFill>
                  <a:schemeClr val="bg1"/>
                </a:solidFill>
              </a:rPr>
              <a:t>k8s </a:t>
            </a:r>
            <a:r>
              <a:rPr lang="zh-CN" altLang="zh-CN" sz="4267" dirty="0">
                <a:solidFill>
                  <a:schemeClr val="bg1"/>
                </a:solidFill>
              </a:rPr>
              <a:t>的</a:t>
            </a:r>
            <a:r>
              <a:rPr lang="en-US" altLang="zh-CN" sz="4267" dirty="0" err="1">
                <a:solidFill>
                  <a:schemeClr val="bg1"/>
                </a:solidFill>
              </a:rPr>
              <a:t>api</a:t>
            </a:r>
            <a:r>
              <a:rPr lang="en-US" altLang="zh-CN" sz="4267" dirty="0">
                <a:solidFill>
                  <a:schemeClr val="bg1"/>
                </a:solidFill>
              </a:rPr>
              <a:t> server</a:t>
            </a:r>
            <a:r>
              <a:rPr lang="zh-CN" altLang="zh-CN" sz="4267" dirty="0">
                <a:solidFill>
                  <a:schemeClr val="bg1"/>
                </a:solidFill>
              </a:rPr>
              <a:t>中的对应的</a:t>
            </a:r>
            <a:r>
              <a:rPr lang="en-US" altLang="zh-CN" sz="4267" dirty="0">
                <a:solidFill>
                  <a:schemeClr val="bg1"/>
                </a:solidFill>
              </a:rPr>
              <a:t>endpoint</a:t>
            </a:r>
            <a:r>
              <a:rPr lang="zh-CN" altLang="zh-CN" sz="4267" dirty="0">
                <a:solidFill>
                  <a:schemeClr val="bg1"/>
                </a:solidFill>
              </a:rPr>
              <a:t>的变化，利用</a:t>
            </a:r>
            <a:r>
              <a:rPr lang="en-US" altLang="zh-CN" sz="4267" dirty="0">
                <a:solidFill>
                  <a:schemeClr val="bg1"/>
                </a:solidFill>
              </a:rPr>
              <a:t>k8s</a:t>
            </a:r>
            <a:r>
              <a:rPr lang="zh-CN" altLang="zh-CN" sz="4267" dirty="0">
                <a:solidFill>
                  <a:schemeClr val="bg1"/>
                </a:solidFill>
              </a:rPr>
              <a:t>健康检查，有效剔除无用的节点</a:t>
            </a:r>
            <a:endParaRPr lang="en-US" altLang="zh-CN" sz="4267" dirty="0">
              <a:solidFill>
                <a:schemeClr val="bg1"/>
              </a:solidFill>
            </a:endParaRPr>
          </a:p>
          <a:p>
            <a:pPr algn="just"/>
            <a:endParaRPr lang="en-US" altLang="zh-CN" sz="4267" dirty="0">
              <a:solidFill>
                <a:schemeClr val="bg1"/>
              </a:solidFill>
            </a:endParaRPr>
          </a:p>
          <a:p>
            <a:pPr algn="just"/>
            <a:r>
              <a:rPr lang="zh-CN" altLang="en-US" sz="4267" dirty="0">
                <a:solidFill>
                  <a:schemeClr val="bg1"/>
                </a:solidFill>
              </a:rPr>
              <a:t>缺点：一个</a:t>
            </a:r>
            <a:r>
              <a:rPr lang="en-US" altLang="zh-CN" sz="4267" dirty="0">
                <a:solidFill>
                  <a:schemeClr val="bg1"/>
                </a:solidFill>
              </a:rPr>
              <a:t>endpoint</a:t>
            </a:r>
            <a:r>
              <a:rPr lang="zh-CN" altLang="en-US" sz="4267" dirty="0">
                <a:solidFill>
                  <a:schemeClr val="bg1"/>
                </a:solidFill>
              </a:rPr>
              <a:t>代表一个服务发现的监控单元，需要根据每个</a:t>
            </a:r>
            <a:r>
              <a:rPr lang="en-US" altLang="zh-CN" sz="4267" dirty="0">
                <a:solidFill>
                  <a:schemeClr val="bg1"/>
                </a:solidFill>
              </a:rPr>
              <a:t>service</a:t>
            </a:r>
            <a:r>
              <a:rPr lang="zh-CN" altLang="en-US" sz="4267" dirty="0">
                <a:solidFill>
                  <a:schemeClr val="bg1"/>
                </a:solidFill>
              </a:rPr>
              <a:t>的</a:t>
            </a:r>
            <a:r>
              <a:rPr lang="en-US" altLang="zh-CN" sz="4267" dirty="0">
                <a:solidFill>
                  <a:schemeClr val="bg1"/>
                </a:solidFill>
              </a:rPr>
              <a:t>group</a:t>
            </a:r>
            <a:r>
              <a:rPr lang="zh-CN" altLang="en-US" sz="4267" dirty="0">
                <a:solidFill>
                  <a:schemeClr val="bg1"/>
                </a:solidFill>
              </a:rPr>
              <a:t>和</a:t>
            </a:r>
            <a:r>
              <a:rPr lang="en-US" altLang="zh-CN" sz="4267" dirty="0">
                <a:solidFill>
                  <a:schemeClr val="bg1"/>
                </a:solidFill>
              </a:rPr>
              <a:t>version</a:t>
            </a:r>
            <a:r>
              <a:rPr lang="zh-CN" altLang="en-US" sz="4267" dirty="0">
                <a:solidFill>
                  <a:schemeClr val="bg1"/>
                </a:solidFill>
              </a:rPr>
              <a:t>组合，</a:t>
            </a:r>
            <a:r>
              <a:rPr lang="zh-CN" altLang="en-US" sz="4267" dirty="0">
                <a:solidFill>
                  <a:srgbClr val="FF0000"/>
                </a:solidFill>
              </a:rPr>
              <a:t>生成多个</a:t>
            </a:r>
            <a:r>
              <a:rPr lang="en-US" altLang="zh-CN" sz="4267" dirty="0">
                <a:solidFill>
                  <a:srgbClr val="FF0000"/>
                </a:solidFill>
              </a:rPr>
              <a:t>endpoint</a:t>
            </a:r>
            <a:r>
              <a:rPr lang="zh-CN" altLang="zh-CN" sz="4267" dirty="0">
                <a:solidFill>
                  <a:srgbClr val="FF0000"/>
                </a:solidFill>
              </a:rPr>
              <a:t> </a:t>
            </a:r>
            <a:endParaRPr lang="zh-CN" altLang="en-US" sz="4267" dirty="0">
              <a:solidFill>
                <a:srgbClr val="FF0000"/>
              </a:solidFill>
            </a:endParaRPr>
          </a:p>
        </p:txBody>
      </p:sp>
      <p:pic>
        <p:nvPicPr>
          <p:cNvPr id="9" name="图片 2">
            <a:extLst>
              <a:ext uri="{FF2B5EF4-FFF2-40B4-BE49-F238E27FC236}">
                <a16:creationId xmlns:a16="http://schemas.microsoft.com/office/drawing/2014/main" id="{57E1CD42-4D13-4340-8BB2-0F00719EA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0959" y="2705659"/>
            <a:ext cx="7649997" cy="9600000"/>
          </a:xfrm>
          <a:prstGeom prst="rect">
            <a:avLst/>
          </a:prstGeom>
        </p:spPr>
      </p:pic>
      <p:sp>
        <p:nvSpPr>
          <p:cNvPr id="10" name="文本框 7">
            <a:extLst>
              <a:ext uri="{FF2B5EF4-FFF2-40B4-BE49-F238E27FC236}">
                <a16:creationId xmlns:a16="http://schemas.microsoft.com/office/drawing/2014/main" id="{F41C5185-FC00-D14F-972D-F76F5B72854D}"/>
              </a:ext>
            </a:extLst>
          </p:cNvPr>
          <p:cNvSpPr txBox="1"/>
          <p:nvPr/>
        </p:nvSpPr>
        <p:spPr>
          <a:xfrm>
            <a:off x="8750348" y="5963149"/>
            <a:ext cx="7402091" cy="2062296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4267" dirty="0">
                <a:solidFill>
                  <a:schemeClr val="bg1"/>
                </a:solidFill>
              </a:rPr>
              <a:t>Metadata</a:t>
            </a:r>
            <a:r>
              <a:rPr kumimoji="1" lang="zh-CN" altLang="en-US" sz="4267" dirty="0">
                <a:solidFill>
                  <a:schemeClr val="bg1"/>
                </a:solidFill>
              </a:rPr>
              <a:t>：</a:t>
            </a:r>
            <a:endParaRPr kumimoji="1" lang="en-US" altLang="zh-CN" sz="4267" dirty="0">
              <a:solidFill>
                <a:schemeClr val="bg1"/>
              </a:solidFill>
            </a:endParaRPr>
          </a:p>
          <a:p>
            <a:r>
              <a:rPr kumimoji="1" lang="en-US" altLang="zh-CN" sz="4267" dirty="0" err="1">
                <a:solidFill>
                  <a:schemeClr val="bg1"/>
                </a:solidFill>
              </a:rPr>
              <a:t>annotation:com.apache.xx?group</a:t>
            </a:r>
            <a:r>
              <a:rPr kumimoji="1" lang="en-US" altLang="zh-CN" sz="4267" dirty="0">
                <a:solidFill>
                  <a:schemeClr val="bg1"/>
                </a:solidFill>
              </a:rPr>
              <a:t>=</a:t>
            </a:r>
            <a:r>
              <a:rPr kumimoji="1" lang="en-US" altLang="zh-CN" sz="4267" dirty="0" err="1">
                <a:solidFill>
                  <a:schemeClr val="bg1"/>
                </a:solidFill>
              </a:rPr>
              <a:t>xx&amp;version</a:t>
            </a:r>
            <a:r>
              <a:rPr kumimoji="1" lang="en-US" altLang="zh-CN" sz="4267" dirty="0">
                <a:solidFill>
                  <a:schemeClr val="bg1"/>
                </a:solidFill>
              </a:rPr>
              <a:t>=1.0</a:t>
            </a:r>
            <a:endParaRPr kumimoji="1" lang="zh-CN" altLang="en-US" sz="4267" dirty="0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53E7343-E70B-2F45-A7DD-32950A8EBFB5}"/>
              </a:ext>
            </a:extLst>
          </p:cNvPr>
          <p:cNvGrpSpPr/>
          <p:nvPr/>
        </p:nvGrpSpPr>
        <p:grpSpPr>
          <a:xfrm>
            <a:off x="431824" y="335835"/>
            <a:ext cx="15720616" cy="1337316"/>
            <a:chOff x="0" y="623705"/>
            <a:chExt cx="15720616" cy="1337316"/>
          </a:xfrm>
        </p:grpSpPr>
        <p:cxnSp>
          <p:nvCxnSpPr>
            <p:cNvPr id="12" name="直接连接符 7">
              <a:extLst>
                <a:ext uri="{FF2B5EF4-FFF2-40B4-BE49-F238E27FC236}">
                  <a16:creationId xmlns:a16="http://schemas.microsoft.com/office/drawing/2014/main" id="{93BBEC04-5203-9B42-8D1E-DD7C20265CAD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44">
              <a:extLst>
                <a:ext uri="{FF2B5EF4-FFF2-40B4-BE49-F238E27FC236}">
                  <a16:creationId xmlns:a16="http://schemas.microsoft.com/office/drawing/2014/main" id="{A8EED000-9500-C64D-B620-3ABD01D3BE3E}"/>
                </a:ext>
              </a:extLst>
            </p:cNvPr>
            <p:cNvSpPr txBox="1"/>
            <p:nvPr/>
          </p:nvSpPr>
          <p:spPr>
            <a:xfrm>
              <a:off x="431600" y="623705"/>
              <a:ext cx="152890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Kubernetes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注册中心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——endpoint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维度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80090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sp>
        <p:nvSpPr>
          <p:cNvPr id="23" name="矩形 4">
            <a:extLst>
              <a:ext uri="{FF2B5EF4-FFF2-40B4-BE49-F238E27FC236}">
                <a16:creationId xmlns:a16="http://schemas.microsoft.com/office/drawing/2014/main" id="{761B1ABA-437B-4047-8BFE-BCCF46E3435B}"/>
              </a:ext>
            </a:extLst>
          </p:cNvPr>
          <p:cNvSpPr/>
          <p:nvPr/>
        </p:nvSpPr>
        <p:spPr>
          <a:xfrm>
            <a:off x="431823" y="2458124"/>
            <a:ext cx="10969347" cy="928549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目前</a:t>
            </a:r>
            <a:r>
              <a:rPr lang="en-US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k8s </a:t>
            </a:r>
            <a:r>
              <a:rPr lang="zh-CN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提供</a:t>
            </a:r>
            <a:r>
              <a:rPr lang="en-US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operator</a:t>
            </a:r>
            <a:r>
              <a:rPr lang="zh-CN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的方式来发布应用，</a:t>
            </a:r>
            <a:r>
              <a:rPr lang="en-US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operator</a:t>
            </a:r>
            <a:r>
              <a:rPr lang="zh-CN" altLang="zh-CN" sz="4267" dirty="0">
                <a:solidFill>
                  <a:schemeClr val="bg1"/>
                </a:solidFill>
                <a:ea typeface="DengXian" panose="02010600030101010101" pitchFamily="2" charset="-122"/>
                <a:cs typeface="Times New Roman" panose="02020603050405020304" pitchFamily="18" charset="0"/>
              </a:rPr>
              <a:t>可以定制化</a:t>
            </a:r>
            <a:r>
              <a:rPr lang="zh-CN" altLang="zh-CN" sz="4267" dirty="0">
                <a:solidFill>
                  <a:schemeClr val="bg1"/>
                </a:solidFill>
              </a:rPr>
              <a:t> </a:t>
            </a:r>
            <a:r>
              <a:rPr lang="zh-CN" altLang="en-US" sz="4267" dirty="0">
                <a:solidFill>
                  <a:schemeClr val="bg1"/>
                </a:solidFill>
              </a:rPr>
              <a:t>。</a:t>
            </a:r>
            <a:endParaRPr lang="en-US" altLang="zh-CN" sz="4267" dirty="0">
              <a:solidFill>
                <a:schemeClr val="bg1"/>
              </a:solidFill>
            </a:endParaRPr>
          </a:p>
          <a:p>
            <a:r>
              <a:rPr lang="en-US" altLang="zh-CN" sz="4267" dirty="0" err="1">
                <a:solidFill>
                  <a:schemeClr val="bg1"/>
                </a:solidFill>
              </a:rPr>
              <a:t>dubbo</a:t>
            </a:r>
            <a:r>
              <a:rPr lang="en-US" altLang="zh-CN" sz="4267" dirty="0">
                <a:solidFill>
                  <a:schemeClr val="bg1"/>
                </a:solidFill>
              </a:rPr>
              <a:t>-go operator:</a:t>
            </a:r>
            <a:endParaRPr lang="zh-CN" altLang="zh-CN" sz="4267" dirty="0">
              <a:solidFill>
                <a:schemeClr val="bg1"/>
              </a:solidFill>
            </a:endParaRPr>
          </a:p>
          <a:p>
            <a:pPr marL="457206" indent="-457206">
              <a:buFont typeface="Arial" panose="020B0604020202020204" pitchFamily="34" charset="0"/>
              <a:buChar char="•"/>
            </a:pPr>
            <a:r>
              <a:rPr lang="zh-CN" altLang="zh-CN" sz="4267" dirty="0">
                <a:solidFill>
                  <a:schemeClr val="bg1"/>
                </a:solidFill>
              </a:rPr>
              <a:t>支持服务注册，通过</a:t>
            </a:r>
            <a:r>
              <a:rPr lang="en-US" altLang="zh-CN" sz="4267" dirty="0">
                <a:solidFill>
                  <a:schemeClr val="bg1"/>
                </a:solidFill>
              </a:rPr>
              <a:t>k8s </a:t>
            </a:r>
            <a:r>
              <a:rPr lang="en-US" altLang="zh-CN" sz="4267" dirty="0" err="1">
                <a:solidFill>
                  <a:schemeClr val="bg1"/>
                </a:solidFill>
              </a:rPr>
              <a:t>api</a:t>
            </a:r>
            <a:r>
              <a:rPr lang="en-US" altLang="zh-CN" sz="4267" dirty="0">
                <a:solidFill>
                  <a:schemeClr val="bg1"/>
                </a:solidFill>
              </a:rPr>
              <a:t> server </a:t>
            </a:r>
            <a:r>
              <a:rPr lang="zh-CN" altLang="zh-CN" sz="4267" dirty="0">
                <a:solidFill>
                  <a:schemeClr val="bg1"/>
                </a:solidFill>
              </a:rPr>
              <a:t>以</a:t>
            </a:r>
            <a:r>
              <a:rPr lang="en-US" altLang="zh-CN" sz="4267" dirty="0" err="1">
                <a:solidFill>
                  <a:schemeClr val="bg1"/>
                </a:solidFill>
              </a:rPr>
              <a:t>crd</a:t>
            </a:r>
            <a:r>
              <a:rPr lang="zh-CN" altLang="zh-CN" sz="4267" dirty="0">
                <a:solidFill>
                  <a:schemeClr val="bg1"/>
                </a:solidFill>
              </a:rPr>
              <a:t>的形式写入</a:t>
            </a:r>
            <a:r>
              <a:rPr lang="en-US" altLang="zh-CN" sz="4267" dirty="0">
                <a:solidFill>
                  <a:schemeClr val="bg1"/>
                </a:solidFill>
              </a:rPr>
              <a:t>k8s </a:t>
            </a:r>
            <a:r>
              <a:rPr lang="en-US" altLang="zh-CN" sz="4267" dirty="0" err="1">
                <a:solidFill>
                  <a:schemeClr val="bg1"/>
                </a:solidFill>
              </a:rPr>
              <a:t>etcd</a:t>
            </a:r>
            <a:endParaRPr lang="zh-CN" altLang="zh-CN" sz="4267" dirty="0">
              <a:solidFill>
                <a:schemeClr val="bg1"/>
              </a:solidFill>
            </a:endParaRPr>
          </a:p>
          <a:p>
            <a:pPr marL="457206" indent="-457206">
              <a:buFont typeface="Arial" panose="020B0604020202020204" pitchFamily="34" charset="0"/>
              <a:buChar char="•"/>
            </a:pPr>
            <a:r>
              <a:rPr lang="zh-CN" altLang="zh-CN" sz="4267" dirty="0">
                <a:solidFill>
                  <a:schemeClr val="bg1"/>
                </a:solidFill>
              </a:rPr>
              <a:t>支持服务的健康检查，及时的剔除不健康的服务</a:t>
            </a:r>
          </a:p>
          <a:p>
            <a:r>
              <a:rPr lang="en-US" altLang="zh-CN" sz="4267" dirty="0">
                <a:solidFill>
                  <a:schemeClr val="bg1"/>
                </a:solidFill>
              </a:rPr>
              <a:t> </a:t>
            </a:r>
            <a:endParaRPr lang="zh-CN" altLang="zh-CN" sz="4267" dirty="0">
              <a:solidFill>
                <a:schemeClr val="bg1"/>
              </a:solidFill>
            </a:endParaRPr>
          </a:p>
          <a:p>
            <a:r>
              <a:rPr lang="en-US" altLang="zh-CN" sz="4267" dirty="0" err="1">
                <a:solidFill>
                  <a:schemeClr val="bg1"/>
                </a:solidFill>
              </a:rPr>
              <a:t>dubbo</a:t>
            </a:r>
            <a:r>
              <a:rPr lang="en-US" altLang="zh-CN" sz="4267" dirty="0">
                <a:solidFill>
                  <a:schemeClr val="bg1"/>
                </a:solidFill>
              </a:rPr>
              <a:t>-go:</a:t>
            </a:r>
          </a:p>
          <a:p>
            <a:pPr marL="457206" indent="-457206">
              <a:buFont typeface="Arial" panose="020B0604020202020204" pitchFamily="34" charset="0"/>
              <a:buChar char="•"/>
            </a:pPr>
            <a:r>
              <a:rPr lang="zh-CN" altLang="zh-CN" sz="4267" dirty="0">
                <a:solidFill>
                  <a:schemeClr val="bg1"/>
                </a:solidFill>
              </a:rPr>
              <a:t>通过</a:t>
            </a:r>
            <a:r>
              <a:rPr lang="en-US" altLang="zh-CN" sz="4267" dirty="0">
                <a:solidFill>
                  <a:schemeClr val="bg1"/>
                </a:solidFill>
              </a:rPr>
              <a:t>k8s </a:t>
            </a:r>
            <a:r>
              <a:rPr lang="en-US" altLang="zh-CN" sz="4267" dirty="0" err="1">
                <a:solidFill>
                  <a:schemeClr val="bg1"/>
                </a:solidFill>
              </a:rPr>
              <a:t>api</a:t>
            </a:r>
            <a:r>
              <a:rPr lang="en-US" altLang="zh-CN" sz="4267" dirty="0">
                <a:solidFill>
                  <a:schemeClr val="bg1"/>
                </a:solidFill>
              </a:rPr>
              <a:t> server </a:t>
            </a:r>
            <a:r>
              <a:rPr lang="zh-CN" altLang="zh-CN" sz="4267" dirty="0">
                <a:solidFill>
                  <a:schemeClr val="bg1"/>
                </a:solidFill>
              </a:rPr>
              <a:t>对</a:t>
            </a:r>
            <a:r>
              <a:rPr lang="en-US" altLang="zh-CN" sz="4267" dirty="0" err="1">
                <a:solidFill>
                  <a:schemeClr val="bg1"/>
                </a:solidFill>
              </a:rPr>
              <a:t>crd</a:t>
            </a:r>
            <a:r>
              <a:rPr lang="zh-CN" altLang="zh-CN" sz="4267" dirty="0">
                <a:solidFill>
                  <a:schemeClr val="bg1"/>
                </a:solidFill>
              </a:rPr>
              <a:t>资源进行查询</a:t>
            </a:r>
          </a:p>
          <a:p>
            <a:pPr marL="457206" indent="-457206">
              <a:buFont typeface="Arial" panose="020B0604020202020204" pitchFamily="34" charset="0"/>
              <a:buChar char="•"/>
            </a:pPr>
            <a:r>
              <a:rPr lang="en-US" altLang="zh-CN" sz="4267" dirty="0" err="1">
                <a:solidFill>
                  <a:schemeClr val="bg1"/>
                </a:solidFill>
              </a:rPr>
              <a:t>crd</a:t>
            </a:r>
            <a:r>
              <a:rPr lang="en-US" altLang="zh-CN" sz="4267" dirty="0">
                <a:solidFill>
                  <a:schemeClr val="bg1"/>
                </a:solidFill>
              </a:rPr>
              <a:t> </a:t>
            </a:r>
            <a:r>
              <a:rPr lang="zh-CN" altLang="zh-CN" sz="4267" dirty="0">
                <a:solidFill>
                  <a:schemeClr val="bg1"/>
                </a:solidFill>
              </a:rPr>
              <a:t>资源的监听，及时变更</a:t>
            </a:r>
            <a:r>
              <a:rPr lang="en-US" altLang="zh-CN" sz="4267" dirty="0" err="1">
                <a:solidFill>
                  <a:schemeClr val="bg1"/>
                </a:solidFill>
              </a:rPr>
              <a:t>crd</a:t>
            </a:r>
            <a:r>
              <a:rPr lang="en-US" altLang="zh-CN" sz="4267" dirty="0">
                <a:solidFill>
                  <a:schemeClr val="bg1"/>
                </a:solidFill>
              </a:rPr>
              <a:t> </a:t>
            </a:r>
            <a:r>
              <a:rPr lang="zh-CN" altLang="zh-CN" sz="4267" dirty="0">
                <a:solidFill>
                  <a:schemeClr val="bg1"/>
                </a:solidFill>
              </a:rPr>
              <a:t>资源的变化</a:t>
            </a:r>
            <a:endParaRPr lang="en-US" altLang="zh-CN" sz="4267" dirty="0">
              <a:solidFill>
                <a:schemeClr val="bg1"/>
              </a:solidFill>
            </a:endParaRPr>
          </a:p>
          <a:p>
            <a:pPr marL="457206" indent="-457206">
              <a:buFont typeface="Arial" panose="020B0604020202020204" pitchFamily="34" charset="0"/>
              <a:buChar char="•"/>
            </a:pPr>
            <a:endParaRPr lang="en-US" altLang="zh-CN" sz="4267" dirty="0">
              <a:solidFill>
                <a:schemeClr val="bg1"/>
              </a:solidFill>
            </a:endParaRPr>
          </a:p>
          <a:p>
            <a:pPr lvl="0"/>
            <a:r>
              <a:rPr lang="zh-CN" altLang="en-US" sz="4267" dirty="0">
                <a:solidFill>
                  <a:schemeClr val="bg1"/>
                </a:solidFill>
              </a:rPr>
              <a:t>优点：主流方案，高度定制化</a:t>
            </a:r>
            <a:endParaRPr lang="en-US" altLang="zh-CN" sz="4267" dirty="0">
              <a:solidFill>
                <a:schemeClr val="bg1"/>
              </a:solidFill>
            </a:endParaRPr>
          </a:p>
          <a:p>
            <a:pPr lvl="0"/>
            <a:r>
              <a:rPr lang="zh-CN" altLang="en-US" sz="4267" dirty="0">
                <a:solidFill>
                  <a:schemeClr val="bg1"/>
                </a:solidFill>
              </a:rPr>
              <a:t>挑战：单独维护</a:t>
            </a:r>
            <a:r>
              <a:rPr lang="en-US" altLang="zh-CN" sz="4267" dirty="0">
                <a:solidFill>
                  <a:schemeClr val="bg1"/>
                </a:solidFill>
              </a:rPr>
              <a:t>operator</a:t>
            </a:r>
            <a:r>
              <a:rPr lang="zh-CN" altLang="en-US" sz="4267" dirty="0">
                <a:solidFill>
                  <a:schemeClr val="bg1"/>
                </a:solidFill>
              </a:rPr>
              <a:t>的运维成本</a:t>
            </a:r>
            <a:endParaRPr lang="en-US" altLang="zh-CN" sz="4267" dirty="0">
              <a:solidFill>
                <a:schemeClr val="bg1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974A864-B84C-6B4A-84E6-AD6D8C165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8446" y="2828540"/>
            <a:ext cx="12350837" cy="805892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A8FF9E9-19EA-E242-A898-278F065C1C2F}"/>
              </a:ext>
            </a:extLst>
          </p:cNvPr>
          <p:cNvGrpSpPr/>
          <p:nvPr/>
        </p:nvGrpSpPr>
        <p:grpSpPr>
          <a:xfrm>
            <a:off x="431824" y="335835"/>
            <a:ext cx="15720616" cy="1337316"/>
            <a:chOff x="0" y="623705"/>
            <a:chExt cx="15720616" cy="1337316"/>
          </a:xfrm>
        </p:grpSpPr>
        <p:cxnSp>
          <p:nvCxnSpPr>
            <p:cNvPr id="10" name="直接连接符 7">
              <a:extLst>
                <a:ext uri="{FF2B5EF4-FFF2-40B4-BE49-F238E27FC236}">
                  <a16:creationId xmlns:a16="http://schemas.microsoft.com/office/drawing/2014/main" id="{18A7874C-39AC-134D-A531-D853DEADA268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44">
              <a:extLst>
                <a:ext uri="{FF2B5EF4-FFF2-40B4-BE49-F238E27FC236}">
                  <a16:creationId xmlns:a16="http://schemas.microsoft.com/office/drawing/2014/main" id="{FEDCB88B-296A-9F48-BD2D-01888C826A28}"/>
                </a:ext>
              </a:extLst>
            </p:cNvPr>
            <p:cNvSpPr txBox="1"/>
            <p:nvPr/>
          </p:nvSpPr>
          <p:spPr>
            <a:xfrm>
              <a:off x="431600" y="623705"/>
              <a:ext cx="152890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Kubernetes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注册中心</a:t>
              </a:r>
              <a:r>
                <a:rPr kumimoji="1" lang="en-US" altLang="zh-CN" sz="6000" dirty="0">
                  <a:solidFill>
                    <a:schemeClr val="tx1"/>
                  </a:solidFill>
                </a:rPr>
                <a:t>——Operator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维度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42006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6"/>
          <p:cNvSpPr txBox="1"/>
          <p:nvPr/>
        </p:nvSpPr>
        <p:spPr>
          <a:xfrm>
            <a:off x="5704716" y="5898998"/>
            <a:ext cx="12974567" cy="1918003"/>
          </a:xfrm>
          <a:prstGeom prst="rect">
            <a:avLst/>
          </a:prstGeom>
          <a:noFill/>
        </p:spPr>
        <p:txBody>
          <a:bodyPr wrap="square" lIns="182856" tIns="91429" rIns="182856" bIns="9142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600" dirty="0">
                <a:solidFill>
                  <a:schemeClr val="tx1"/>
                </a:solidFill>
                <a:latin typeface="微软雅黑"/>
                <a:ea typeface="微软雅黑"/>
              </a:rPr>
              <a:t>5.</a:t>
            </a:r>
            <a:r>
              <a:rPr lang="zh-CN" altLang="en-US" sz="9600" dirty="0">
                <a:solidFill>
                  <a:schemeClr val="tx1"/>
                </a:solidFill>
                <a:latin typeface="微软雅黑"/>
                <a:ea typeface="微软雅黑"/>
              </a:rPr>
              <a:t> 展望未来</a:t>
            </a:r>
          </a:p>
        </p:txBody>
      </p: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</p:spTree>
    <p:extLst>
      <p:ext uri="{BB962C8B-B14F-4D97-AF65-F5344CB8AC3E}">
        <p14:creationId xmlns:p14="http://schemas.microsoft.com/office/powerpoint/2010/main" val="39710762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cxnSp>
        <p:nvCxnSpPr>
          <p:cNvPr id="10" name="直接连接符 113">
            <a:extLst>
              <a:ext uri="{FF2B5EF4-FFF2-40B4-BE49-F238E27FC236}">
                <a16:creationId xmlns:a16="http://schemas.microsoft.com/office/drawing/2014/main" id="{B92D6801-481D-ED45-BF5B-40DC53545D99}"/>
              </a:ext>
            </a:extLst>
          </p:cNvPr>
          <p:cNvCxnSpPr>
            <a:cxnSpLocks/>
          </p:cNvCxnSpPr>
          <p:nvPr/>
        </p:nvCxnSpPr>
        <p:spPr>
          <a:xfrm>
            <a:off x="2617295" y="4608016"/>
            <a:ext cx="10941539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7433E1EF-73B1-5842-870D-D7604170F4C4}"/>
              </a:ext>
            </a:extLst>
          </p:cNvPr>
          <p:cNvSpPr txBox="1"/>
          <p:nvPr/>
        </p:nvSpPr>
        <p:spPr>
          <a:xfrm>
            <a:off x="2407867" y="3515684"/>
            <a:ext cx="4817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/>
              <a:t>1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Dubbo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Router</a:t>
            </a:r>
            <a:endParaRPr lang="zh-CN" altLang="en-US" sz="4800" dirty="0"/>
          </a:p>
        </p:txBody>
      </p:sp>
      <p:cxnSp>
        <p:nvCxnSpPr>
          <p:cNvPr id="12" name="直接连接符 113">
            <a:extLst>
              <a:ext uri="{FF2B5EF4-FFF2-40B4-BE49-F238E27FC236}">
                <a16:creationId xmlns:a16="http://schemas.microsoft.com/office/drawing/2014/main" id="{2264D314-F26F-1547-81CB-B721540FCA0A}"/>
              </a:ext>
            </a:extLst>
          </p:cNvPr>
          <p:cNvCxnSpPr>
            <a:cxnSpLocks/>
          </p:cNvCxnSpPr>
          <p:nvPr/>
        </p:nvCxnSpPr>
        <p:spPr>
          <a:xfrm>
            <a:off x="2657388" y="6655117"/>
            <a:ext cx="10941539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DE5C8512-CE9D-6F4F-A22E-B896C34FB38C}"/>
              </a:ext>
            </a:extLst>
          </p:cNvPr>
          <p:cNvSpPr txBox="1"/>
          <p:nvPr/>
        </p:nvSpPr>
        <p:spPr>
          <a:xfrm>
            <a:off x="2447961" y="5562785"/>
            <a:ext cx="88147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/>
              <a:t>2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Tracing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&amp;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Metrics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&amp;</a:t>
            </a:r>
            <a:r>
              <a:rPr kumimoji="1" lang="zh-CN" altLang="en-US" sz="4800" dirty="0"/>
              <a:t> </a:t>
            </a:r>
            <a:r>
              <a:rPr kumimoji="1" lang="en-US" altLang="zh-CN" sz="4800" dirty="0" err="1"/>
              <a:t>Devops</a:t>
            </a:r>
            <a:endParaRPr lang="zh-CN" altLang="en-US" sz="3200" dirty="0"/>
          </a:p>
        </p:txBody>
      </p:sp>
      <p:cxnSp>
        <p:nvCxnSpPr>
          <p:cNvPr id="14" name="直接连接符 113">
            <a:extLst>
              <a:ext uri="{FF2B5EF4-FFF2-40B4-BE49-F238E27FC236}">
                <a16:creationId xmlns:a16="http://schemas.microsoft.com/office/drawing/2014/main" id="{763384D5-7C60-C340-B4F1-B8C521D579D8}"/>
              </a:ext>
            </a:extLst>
          </p:cNvPr>
          <p:cNvCxnSpPr>
            <a:cxnSpLocks/>
          </p:cNvCxnSpPr>
          <p:nvPr/>
        </p:nvCxnSpPr>
        <p:spPr>
          <a:xfrm>
            <a:off x="2709756" y="8594768"/>
            <a:ext cx="10941539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EB274240-84BB-8249-9B14-37856B48A77A}"/>
              </a:ext>
            </a:extLst>
          </p:cNvPr>
          <p:cNvSpPr txBox="1"/>
          <p:nvPr/>
        </p:nvSpPr>
        <p:spPr>
          <a:xfrm>
            <a:off x="2500328" y="7502435"/>
            <a:ext cx="70806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/>
              <a:t>3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Kubernetes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Operator</a:t>
            </a:r>
            <a:r>
              <a:rPr kumimoji="1" lang="zh-CN" altLang="en-US" sz="4800" dirty="0"/>
              <a:t> </a:t>
            </a:r>
            <a:endParaRPr lang="en" altLang="zh-CN" sz="4800" dirty="0"/>
          </a:p>
          <a:p>
            <a:endParaRPr lang="zh-CN" altLang="en-US" sz="4800" dirty="0"/>
          </a:p>
        </p:txBody>
      </p:sp>
      <p:cxnSp>
        <p:nvCxnSpPr>
          <p:cNvPr id="16" name="直接连接符 113">
            <a:extLst>
              <a:ext uri="{FF2B5EF4-FFF2-40B4-BE49-F238E27FC236}">
                <a16:creationId xmlns:a16="http://schemas.microsoft.com/office/drawing/2014/main" id="{39A3B4A9-882D-6649-8E27-66490EE8A365}"/>
              </a:ext>
            </a:extLst>
          </p:cNvPr>
          <p:cNvCxnSpPr>
            <a:cxnSpLocks/>
          </p:cNvCxnSpPr>
          <p:nvPr/>
        </p:nvCxnSpPr>
        <p:spPr>
          <a:xfrm>
            <a:off x="2749849" y="10641869"/>
            <a:ext cx="10941539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1EB3E4CA-89A9-AF4F-932D-A56710F17A2A}"/>
              </a:ext>
            </a:extLst>
          </p:cNvPr>
          <p:cNvSpPr txBox="1"/>
          <p:nvPr/>
        </p:nvSpPr>
        <p:spPr>
          <a:xfrm>
            <a:off x="2547282" y="9687104"/>
            <a:ext cx="44630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/>
              <a:t>4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Cloud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Native</a:t>
            </a:r>
            <a:endParaRPr lang="en" altLang="zh-CN" sz="4800" dirty="0"/>
          </a:p>
          <a:p>
            <a:endParaRPr lang="zh-CN" altLang="en-US" sz="480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DD12A1A-6B4E-0540-84A3-AE4669467CD0}"/>
              </a:ext>
            </a:extLst>
          </p:cNvPr>
          <p:cNvGrpSpPr/>
          <p:nvPr/>
        </p:nvGrpSpPr>
        <p:grpSpPr>
          <a:xfrm>
            <a:off x="431824" y="335835"/>
            <a:ext cx="15720616" cy="1337316"/>
            <a:chOff x="0" y="623705"/>
            <a:chExt cx="15720616" cy="1337316"/>
          </a:xfrm>
        </p:grpSpPr>
        <p:cxnSp>
          <p:nvCxnSpPr>
            <p:cNvPr id="19" name="直接连接符 7">
              <a:extLst>
                <a:ext uri="{FF2B5EF4-FFF2-40B4-BE49-F238E27FC236}">
                  <a16:creationId xmlns:a16="http://schemas.microsoft.com/office/drawing/2014/main" id="{3595A3D3-7B69-6646-8C13-993D50E50E5D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44">
              <a:extLst>
                <a:ext uri="{FF2B5EF4-FFF2-40B4-BE49-F238E27FC236}">
                  <a16:creationId xmlns:a16="http://schemas.microsoft.com/office/drawing/2014/main" id="{9B2B9166-3B14-BE46-8A2B-9CCBE6BBF30F}"/>
                </a:ext>
              </a:extLst>
            </p:cNvPr>
            <p:cNvSpPr txBox="1"/>
            <p:nvPr/>
          </p:nvSpPr>
          <p:spPr>
            <a:xfrm>
              <a:off x="431600" y="623705"/>
              <a:ext cx="152890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未来可期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19669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B1F00F0-59C7-DA47-9F6C-DD8C575BB8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9898" y="5167937"/>
            <a:ext cx="5475069" cy="7316739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C80A1767-31C2-B846-BE2C-C79CD36DAE0C}"/>
              </a:ext>
            </a:extLst>
          </p:cNvPr>
          <p:cNvGrpSpPr/>
          <p:nvPr/>
        </p:nvGrpSpPr>
        <p:grpSpPr>
          <a:xfrm>
            <a:off x="1464402" y="2107452"/>
            <a:ext cx="19069053" cy="2172019"/>
            <a:chOff x="549150" y="790294"/>
            <a:chExt cx="7150895" cy="814507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A01F8C1F-A534-AC44-9EA8-C21C47F63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9151" y="1233326"/>
              <a:ext cx="7150894" cy="371475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9150" y="790294"/>
              <a:ext cx="7117607" cy="441733"/>
            </a:xfrm>
            <a:prstGeom prst="rect">
              <a:avLst/>
            </a:prstGeom>
          </p:spPr>
        </p:pic>
      </p:grpSp>
      <p:pic>
        <p:nvPicPr>
          <p:cNvPr id="1026" name="Picture 2" descr="AE8AD37C-D818-46D3-A093-ACCBC53DD916.png">
            <a:extLst>
              <a:ext uri="{FF2B5EF4-FFF2-40B4-BE49-F238E27FC236}">
                <a16:creationId xmlns:a16="http://schemas.microsoft.com/office/drawing/2014/main" id="{3059983D-A51A-AF47-BC34-7FACF2EC5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0532" y="5141044"/>
            <a:ext cx="5665651" cy="731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7C7B8D5-A42E-9043-946D-52FB42869756}"/>
              </a:ext>
            </a:extLst>
          </p:cNvPr>
          <p:cNvGrpSpPr/>
          <p:nvPr/>
        </p:nvGrpSpPr>
        <p:grpSpPr>
          <a:xfrm>
            <a:off x="431824" y="335835"/>
            <a:ext cx="15720616" cy="1337316"/>
            <a:chOff x="0" y="623705"/>
            <a:chExt cx="15720616" cy="1337316"/>
          </a:xfrm>
        </p:grpSpPr>
        <p:cxnSp>
          <p:nvCxnSpPr>
            <p:cNvPr id="21" name="直接连接符 7">
              <a:extLst>
                <a:ext uri="{FF2B5EF4-FFF2-40B4-BE49-F238E27FC236}">
                  <a16:creationId xmlns:a16="http://schemas.microsoft.com/office/drawing/2014/main" id="{90609E34-736B-964A-A05F-4C8D1ABFCA33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44">
              <a:extLst>
                <a:ext uri="{FF2B5EF4-FFF2-40B4-BE49-F238E27FC236}">
                  <a16:creationId xmlns:a16="http://schemas.microsoft.com/office/drawing/2014/main" id="{D8C81BCE-BB9D-4F41-8EAF-E5752105FA06}"/>
                </a:ext>
              </a:extLst>
            </p:cNvPr>
            <p:cNvSpPr txBox="1"/>
            <p:nvPr/>
          </p:nvSpPr>
          <p:spPr>
            <a:xfrm>
              <a:off x="431600" y="623705"/>
              <a:ext cx="152890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社区介绍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294F831-7CC0-FD44-A0CF-320DDC67FF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0840" y="5882311"/>
            <a:ext cx="7192057" cy="454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3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139E947-D9D0-AD42-91D6-F4B0707B83E2}"/>
              </a:ext>
            </a:extLst>
          </p:cNvPr>
          <p:cNvSpPr/>
          <p:nvPr/>
        </p:nvSpPr>
        <p:spPr bwMode="auto">
          <a:xfrm>
            <a:off x="2758952" y="2640942"/>
            <a:ext cx="17209912" cy="9721050"/>
          </a:xfrm>
          <a:prstGeom prst="rect">
            <a:avLst/>
          </a:prstGeom>
          <a:solidFill>
            <a:schemeClr val="tx1"/>
          </a:solidFill>
          <a:ln w="25400" cap="flat" cmpd="sng" algn="ctr">
            <a:solidFill>
              <a:srgbClr val="FFFFFF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  <p:sp>
        <p:nvSpPr>
          <p:cNvPr id="62" name="文本框 20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20EE29B-B7BC-DC44-8E9E-8AEB5BCB5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8758" y="8224960"/>
            <a:ext cx="2912533" cy="1456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BD0674A-D055-174D-A0BD-2393B9C8BF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411" y="3949595"/>
            <a:ext cx="4267200" cy="145626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743AC18-8F26-B846-8321-FD6CE34DB4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2213" y="6045200"/>
            <a:ext cx="3386667" cy="145626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DD4845B-076F-8A4F-B50A-D95DA74B7E75}"/>
              </a:ext>
            </a:extLst>
          </p:cNvPr>
          <p:cNvGrpSpPr/>
          <p:nvPr/>
        </p:nvGrpSpPr>
        <p:grpSpPr>
          <a:xfrm>
            <a:off x="431824" y="335835"/>
            <a:ext cx="15720616" cy="1337316"/>
            <a:chOff x="0" y="623705"/>
            <a:chExt cx="15720616" cy="1337316"/>
          </a:xfrm>
        </p:grpSpPr>
        <p:cxnSp>
          <p:nvCxnSpPr>
            <p:cNvPr id="12" name="直接连接符 7">
              <a:extLst>
                <a:ext uri="{FF2B5EF4-FFF2-40B4-BE49-F238E27FC236}">
                  <a16:creationId xmlns:a16="http://schemas.microsoft.com/office/drawing/2014/main" id="{763EEF81-0F5B-1E42-AF0E-ABFE584512DD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44">
              <a:extLst>
                <a:ext uri="{FF2B5EF4-FFF2-40B4-BE49-F238E27FC236}">
                  <a16:creationId xmlns:a16="http://schemas.microsoft.com/office/drawing/2014/main" id="{42569F39-2351-3B43-9F94-73DB92C2977B}"/>
                </a:ext>
              </a:extLst>
            </p:cNvPr>
            <p:cNvSpPr txBox="1"/>
            <p:nvPr/>
          </p:nvSpPr>
          <p:spPr>
            <a:xfrm>
              <a:off x="431600" y="623705"/>
              <a:ext cx="152890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落地实践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71348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>
            <a:extLst>
              <a:ext uri="{FF2B5EF4-FFF2-40B4-BE49-F238E27FC236}">
                <a16:creationId xmlns:a16="http://schemas.microsoft.com/office/drawing/2014/main" id="{10DC3341-A472-1B4D-8209-7B8D06D0A2FA}"/>
              </a:ext>
            </a:extLst>
          </p:cNvPr>
          <p:cNvSpPr txBox="1">
            <a:spLocks/>
          </p:cNvSpPr>
          <p:nvPr/>
        </p:nvSpPr>
        <p:spPr bwMode="auto">
          <a:xfrm>
            <a:off x="315913" y="4443413"/>
            <a:ext cx="23750587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1">
              <a:defRPr/>
            </a:pPr>
            <a:r>
              <a:rPr lang="x-none" altLang="x-none" sz="26000" b="0" dirty="0">
                <a:latin typeface="Microsoft YaHei" charset="-122"/>
                <a:ea typeface="Microsoft YaHei" charset="-122"/>
                <a:cs typeface="Microsoft YaHei" charset="-122"/>
                <a:sym typeface="PingFang SC Semibold" charset="-122"/>
              </a:rPr>
              <a:t>Thank you !</a:t>
            </a:r>
          </a:p>
        </p:txBody>
      </p:sp>
      <p:pic>
        <p:nvPicPr>
          <p:cNvPr id="21506" name="Picture 2" descr="DUBBO logo品牌色.png">
            <a:extLst>
              <a:ext uri="{FF2B5EF4-FFF2-40B4-BE49-F238E27FC236}">
                <a16:creationId xmlns:a16="http://schemas.microsoft.com/office/drawing/2014/main" id="{E2E13843-25D6-A340-8AF0-1CD4AF587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506413"/>
            <a:ext cx="3395662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6615B218-71AC-C144-8DA6-69BBC0EC29B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092665" y="2458123"/>
            <a:ext cx="15773400" cy="10951067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4D8C4A3D-2E7E-4E4D-BAF7-5D5EB45A6A77}"/>
              </a:ext>
            </a:extLst>
          </p:cNvPr>
          <p:cNvSpPr/>
          <p:nvPr/>
        </p:nvSpPr>
        <p:spPr>
          <a:xfrm>
            <a:off x="0" y="4700030"/>
            <a:ext cx="8096432" cy="1867178"/>
          </a:xfrm>
          <a:prstGeom prst="rect">
            <a:avLst/>
          </a:prstGeom>
          <a:ln w="12700">
            <a:miter lim="400000"/>
          </a:ln>
        </p:spPr>
        <p:txBody>
          <a:bodyPr wrap="square" lIns="101600" tIns="101600" rIns="101600" bIns="101600" anchor="ctr">
            <a:spAutoFit/>
          </a:bodyPr>
          <a:lstStyle/>
          <a:p>
            <a:pPr marL="914411" indent="-914411">
              <a:buFont typeface="Wingdings" pitchFamily="2" charset="2"/>
              <a:buChar char="l"/>
            </a:pPr>
            <a:r>
              <a:rPr lang="zh-CN" altLang="en-US" sz="5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借鉴 </a:t>
            </a:r>
            <a:r>
              <a:rPr lang="en-US" altLang="zh-CN" sz="5400" dirty="0" err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dubbo</a:t>
            </a:r>
            <a:r>
              <a:rPr lang="en-US" altLang="zh-CN" sz="5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zh-CN" altLang="en-US" sz="5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的分层设计，易拓展性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B98BEE7-A148-C546-96A2-BC646843E791}"/>
              </a:ext>
            </a:extLst>
          </p:cNvPr>
          <p:cNvSpPr/>
          <p:nvPr/>
        </p:nvSpPr>
        <p:spPr>
          <a:xfrm>
            <a:off x="0" y="7558643"/>
            <a:ext cx="8096432" cy="1867178"/>
          </a:xfrm>
          <a:prstGeom prst="rect">
            <a:avLst/>
          </a:prstGeom>
          <a:ln w="12700">
            <a:miter lim="400000"/>
          </a:ln>
        </p:spPr>
        <p:txBody>
          <a:bodyPr wrap="square" lIns="101600" tIns="101600" rIns="101600" bIns="101600" anchor="ctr">
            <a:spAutoFit/>
          </a:bodyPr>
          <a:lstStyle/>
          <a:p>
            <a:pPr marL="914411" indent="-914411">
              <a:buFont typeface="Wingdings" pitchFamily="2" charset="2"/>
              <a:buChar char="l"/>
            </a:pPr>
            <a:r>
              <a:rPr lang="zh-CN" altLang="en-US" sz="5400" dirty="0">
                <a:solidFill>
                  <a:schemeClr val="tx1"/>
                </a:solidFill>
                <a:latin typeface="PingFang SC Regular"/>
                <a:ea typeface="PingFang SC Regular"/>
              </a:rPr>
              <a:t>语言不同，部分模块实现思路不一致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186891-94CA-AB40-B159-E68C4D814F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、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3202B8E-98DE-D541-A1D4-1270C5178E60}"/>
              </a:ext>
            </a:extLst>
          </p:cNvPr>
          <p:cNvGrpSpPr/>
          <p:nvPr/>
        </p:nvGrpSpPr>
        <p:grpSpPr>
          <a:xfrm>
            <a:off x="0" y="623705"/>
            <a:ext cx="14593621" cy="1337316"/>
            <a:chOff x="0" y="623705"/>
            <a:chExt cx="14593621" cy="1337316"/>
          </a:xfrm>
        </p:grpSpPr>
        <p:cxnSp>
          <p:nvCxnSpPr>
            <p:cNvPr id="12" name="直接连接符 7">
              <a:extLst>
                <a:ext uri="{FF2B5EF4-FFF2-40B4-BE49-F238E27FC236}">
                  <a16:creationId xmlns:a16="http://schemas.microsoft.com/office/drawing/2014/main" id="{27D3C843-1784-4D44-87B8-B8E908DAB4A8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44">
              <a:extLst>
                <a:ext uri="{FF2B5EF4-FFF2-40B4-BE49-F238E27FC236}">
                  <a16:creationId xmlns:a16="http://schemas.microsoft.com/office/drawing/2014/main" id="{1CA8E2D7-669E-3445-8A1A-84586E0E1F64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0" dirty="0">
                  <a:solidFill>
                    <a:schemeClr val="tx1"/>
                  </a:solidFill>
                </a:rPr>
                <a:t>整体设计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223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92EFBA-D2C0-E545-8571-ED49B759AE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0" y="1439334"/>
            <a:ext cx="16256000" cy="1083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70072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6"/>
          <p:cNvSpPr txBox="1"/>
          <p:nvPr/>
        </p:nvSpPr>
        <p:spPr>
          <a:xfrm>
            <a:off x="8362449" y="5898998"/>
            <a:ext cx="7659101" cy="1918003"/>
          </a:xfrm>
          <a:prstGeom prst="rect">
            <a:avLst/>
          </a:prstGeom>
          <a:noFill/>
        </p:spPr>
        <p:txBody>
          <a:bodyPr wrap="square" lIns="182856" tIns="91429" rIns="182856" bIns="9142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600" dirty="0">
                <a:solidFill>
                  <a:schemeClr val="tx1"/>
                </a:solidFill>
                <a:latin typeface="微软雅黑"/>
                <a:ea typeface="微软雅黑"/>
              </a:rPr>
              <a:t>2.</a:t>
            </a:r>
            <a:r>
              <a:rPr lang="zh-CN" altLang="en-US" sz="9600" dirty="0">
                <a:solidFill>
                  <a:schemeClr val="tx1"/>
                </a:solidFill>
                <a:latin typeface="微软雅黑"/>
                <a:ea typeface="微软雅黑"/>
              </a:rPr>
              <a:t> </a:t>
            </a:r>
            <a:r>
              <a:rPr lang="en-US" altLang="zh-CN" sz="9600" dirty="0">
                <a:solidFill>
                  <a:schemeClr val="tx1"/>
                </a:solidFill>
                <a:latin typeface="微软雅黑"/>
                <a:ea typeface="微软雅黑"/>
              </a:rPr>
              <a:t>Protocol</a:t>
            </a:r>
            <a:endParaRPr lang="zh-CN" altLang="en-US" sz="9600" dirty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</p:spTree>
    <p:extLst>
      <p:ext uri="{BB962C8B-B14F-4D97-AF65-F5344CB8AC3E}">
        <p14:creationId xmlns:p14="http://schemas.microsoft.com/office/powerpoint/2010/main" val="2248361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pic>
        <p:nvPicPr>
          <p:cNvPr id="13" name="图片 18">
            <a:extLst>
              <a:ext uri="{FF2B5EF4-FFF2-40B4-BE49-F238E27FC236}">
                <a16:creationId xmlns:a16="http://schemas.microsoft.com/office/drawing/2014/main" id="{FA65AA74-0E45-D645-BEF2-5E0B6FED0A4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092665" y="2458123"/>
            <a:ext cx="15773400" cy="1095106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BE7567F-541C-E44E-86A2-4E6BF0677960}"/>
              </a:ext>
            </a:extLst>
          </p:cNvPr>
          <p:cNvCxnSpPr>
            <a:cxnSpLocks/>
          </p:cNvCxnSpPr>
          <p:nvPr/>
        </p:nvCxnSpPr>
        <p:spPr>
          <a:xfrm>
            <a:off x="431824" y="9687696"/>
            <a:ext cx="234342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F8C4DE8-5EE7-954B-B5BD-B04E4C415029}"/>
              </a:ext>
            </a:extLst>
          </p:cNvPr>
          <p:cNvSpPr txBox="1"/>
          <p:nvPr/>
        </p:nvSpPr>
        <p:spPr>
          <a:xfrm>
            <a:off x="338537" y="8304785"/>
            <a:ext cx="53166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/>
              <a:t>Protocol</a:t>
            </a:r>
            <a:r>
              <a:rPr lang="zh-CN" altLang="en-US" sz="6600" dirty="0"/>
              <a:t>之上</a:t>
            </a:r>
            <a:endParaRPr lang="en-US" sz="6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0C6985-734F-1047-A491-C693EDCE3662}"/>
              </a:ext>
            </a:extLst>
          </p:cNvPr>
          <p:cNvSpPr txBox="1"/>
          <p:nvPr/>
        </p:nvSpPr>
        <p:spPr>
          <a:xfrm>
            <a:off x="431825" y="9832417"/>
            <a:ext cx="53166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/>
              <a:t>Protocol</a:t>
            </a:r>
            <a:r>
              <a:rPr lang="zh-CN" altLang="en-US" sz="6600" dirty="0"/>
              <a:t>之下</a:t>
            </a:r>
            <a:endParaRPr lang="en-US" sz="6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958803-1812-C34B-9858-60BFE6F9AB92}"/>
              </a:ext>
            </a:extLst>
          </p:cNvPr>
          <p:cNvSpPr txBox="1"/>
          <p:nvPr/>
        </p:nvSpPr>
        <p:spPr>
          <a:xfrm>
            <a:off x="1966864" y="11668355"/>
            <a:ext cx="519885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7" dirty="0"/>
              <a:t>屏蔽掉</a:t>
            </a:r>
            <a:r>
              <a:rPr lang="en-US" altLang="zh-CN" sz="4267" dirty="0"/>
              <a:t>RPC</a:t>
            </a:r>
            <a:r>
              <a:rPr lang="zh-CN" altLang="en-US" sz="4267" dirty="0"/>
              <a:t>实现差异</a:t>
            </a:r>
            <a:endParaRPr lang="en-US" sz="4267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D408388-939D-7A45-893B-4013A8E06841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12" name="直接连接符 7">
              <a:extLst>
                <a:ext uri="{FF2B5EF4-FFF2-40B4-BE49-F238E27FC236}">
                  <a16:creationId xmlns:a16="http://schemas.microsoft.com/office/drawing/2014/main" id="{0A445A09-884F-C747-A91B-E2329D7BA87F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44">
              <a:extLst>
                <a:ext uri="{FF2B5EF4-FFF2-40B4-BE49-F238E27FC236}">
                  <a16:creationId xmlns:a16="http://schemas.microsoft.com/office/drawing/2014/main" id="{592CE940-1744-EF4F-B4BD-725125C8932D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Protocol</a:t>
              </a:r>
              <a:endParaRPr kumimoji="1" lang="zh-CN" altLang="en-US" sz="6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919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CCB6851-FE77-E042-956E-BF05C3330726}"/>
              </a:ext>
            </a:extLst>
          </p:cNvPr>
          <p:cNvGrpSpPr/>
          <p:nvPr/>
        </p:nvGrpSpPr>
        <p:grpSpPr>
          <a:xfrm>
            <a:off x="2557511" y="5577189"/>
            <a:ext cx="6679384" cy="2561622"/>
            <a:chOff x="2736304" y="1715685"/>
            <a:chExt cx="3768191" cy="1404581"/>
          </a:xfrm>
        </p:grpSpPr>
        <p:sp>
          <p:nvSpPr>
            <p:cNvPr id="4" name="圆角矩形 3"/>
            <p:cNvSpPr/>
            <p:nvPr/>
          </p:nvSpPr>
          <p:spPr>
            <a:xfrm>
              <a:off x="2736304" y="1715685"/>
              <a:ext cx="3768191" cy="1404581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56" tIns="91429" rIns="182856" bIns="91429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513623" y="1989904"/>
              <a:ext cx="2389004" cy="9081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56" tIns="91429" rIns="182856" bIns="91429" rtlCol="0" anchor="ctr"/>
            <a:lstStyle/>
            <a:p>
              <a:pPr algn="ctr"/>
              <a:endParaRPr lang="zh-CN" altLang="en-US" sz="8000">
                <a:ea typeface="微软雅黑"/>
              </a:endParaRPr>
            </a:p>
          </p:txBody>
        </p:sp>
        <p:sp>
          <p:nvSpPr>
            <p:cNvPr id="15" name="TextBox 56"/>
            <p:cNvSpPr txBox="1"/>
            <p:nvPr/>
          </p:nvSpPr>
          <p:spPr>
            <a:xfrm>
              <a:off x="3668501" y="2130591"/>
              <a:ext cx="2107832" cy="629249"/>
            </a:xfrm>
            <a:prstGeom prst="rect">
              <a:avLst/>
            </a:prstGeom>
            <a:noFill/>
          </p:spPr>
          <p:txBody>
            <a:bodyPr wrap="square" lIns="182856" tIns="91429" rIns="182856" bIns="91429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5333" dirty="0">
                  <a:solidFill>
                    <a:schemeClr val="tx1"/>
                  </a:solidFill>
                  <a:latin typeface="微软雅黑"/>
                  <a:ea typeface="微软雅黑"/>
                </a:rPr>
                <a:t>Protocol</a:t>
              </a:r>
              <a:endParaRPr lang="zh-CN" altLang="en-US" sz="5333" dirty="0">
                <a:solidFill>
                  <a:schemeClr val="tx1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42" name="文本框 1" hidden="1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2933"/>
          </a:p>
          <a:p>
            <a:pPr>
              <a:buClr>
                <a:srgbClr val="FFFFFF"/>
              </a:buClr>
            </a:pPr>
            <a:r>
              <a:rPr lang="en-US" sz="8000"/>
              <a:t>E6636BC20180234D78A0072836F0BF7012B9B20017B52B70A6D98136B1692B569B4DB638E16B8B03221924083846D7EBBA19217A31D0BB311BBFC215713E1DD124FE9FADEE2794A7548B25C761F245D6DCC1E3E77492517FB8FF11984C0F4C58DAD62B913E3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D22E904-34DE-0340-864B-5956584BF026}"/>
              </a:ext>
            </a:extLst>
          </p:cNvPr>
          <p:cNvGrpSpPr/>
          <p:nvPr/>
        </p:nvGrpSpPr>
        <p:grpSpPr>
          <a:xfrm>
            <a:off x="9236894" y="2533413"/>
            <a:ext cx="7768165" cy="4324587"/>
            <a:chOff x="3463835" y="950030"/>
            <a:chExt cx="2913062" cy="16217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578FAA5-86CD-654E-8BEE-7900CF091A29}"/>
                </a:ext>
              </a:extLst>
            </p:cNvPr>
            <p:cNvSpPr/>
            <p:nvPr/>
          </p:nvSpPr>
          <p:spPr>
            <a:xfrm>
              <a:off x="5083355" y="950030"/>
              <a:ext cx="1293542" cy="646769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err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dubbo</a:t>
              </a:r>
              <a:endParaRPr 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A4045D53-56E5-4640-A861-7E08DA4F60A1}"/>
                </a:ext>
              </a:extLst>
            </p:cNvPr>
            <p:cNvCxnSpPr>
              <a:cxnSpLocks/>
              <a:stCxn id="4" idx="3"/>
              <a:endCxn id="3" idx="1"/>
            </p:cNvCxnSpPr>
            <p:nvPr/>
          </p:nvCxnSpPr>
          <p:spPr>
            <a:xfrm flipV="1">
              <a:off x="3463835" y="1273415"/>
              <a:ext cx="1619520" cy="129833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0A516B-6D95-AB45-8B59-92255650F6F3}"/>
                </a:ext>
              </a:extLst>
            </p:cNvPr>
            <p:cNvSpPr txBox="1"/>
            <p:nvPr/>
          </p:nvSpPr>
          <p:spPr>
            <a:xfrm>
              <a:off x="4211802" y="1501763"/>
              <a:ext cx="705843" cy="288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/>
                <a:t>已实现</a:t>
              </a:r>
              <a:endParaRPr lang="en-US" sz="4400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C3054F2-AE31-AE48-B476-674570E392A2}"/>
              </a:ext>
            </a:extLst>
          </p:cNvPr>
          <p:cNvGrpSpPr/>
          <p:nvPr/>
        </p:nvGrpSpPr>
        <p:grpSpPr>
          <a:xfrm>
            <a:off x="9236894" y="5499084"/>
            <a:ext cx="7768165" cy="1724717"/>
            <a:chOff x="3463835" y="2062157"/>
            <a:chExt cx="2913062" cy="64676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34A68A3-547D-B746-98EB-99E0734B4D50}"/>
                </a:ext>
              </a:extLst>
            </p:cNvPr>
            <p:cNvSpPr/>
            <p:nvPr/>
          </p:nvSpPr>
          <p:spPr>
            <a:xfrm>
              <a:off x="5083355" y="2062157"/>
              <a:ext cx="1293542" cy="646769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Json</a:t>
              </a:r>
              <a:r>
                <a:rPr lang="zh-CN" altLang="en-US" sz="4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r>
                <a:rPr lang="en-US" altLang="zh-CN" sz="4400" dirty="0" err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rpc</a:t>
              </a:r>
              <a:endParaRPr 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321ABD19-E295-FB4C-A328-6422C95B9A31}"/>
                </a:ext>
              </a:extLst>
            </p:cNvPr>
            <p:cNvCxnSpPr>
              <a:stCxn id="4" idx="3"/>
              <a:endCxn id="17" idx="1"/>
            </p:cNvCxnSpPr>
            <p:nvPr/>
          </p:nvCxnSpPr>
          <p:spPr>
            <a:xfrm flipV="1">
              <a:off x="3463835" y="2385542"/>
              <a:ext cx="1619520" cy="18620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FB84DEB-C78C-654A-A113-4AA1B49E515A}"/>
                </a:ext>
              </a:extLst>
            </p:cNvPr>
            <p:cNvSpPr txBox="1"/>
            <p:nvPr/>
          </p:nvSpPr>
          <p:spPr>
            <a:xfrm>
              <a:off x="4219980" y="2291864"/>
              <a:ext cx="705843" cy="288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/>
                <a:t>已实现</a:t>
              </a:r>
              <a:endParaRPr lang="en-US" sz="4400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F93F55B-DF31-CF4D-BAF1-C524A2C0C670}"/>
              </a:ext>
            </a:extLst>
          </p:cNvPr>
          <p:cNvGrpSpPr/>
          <p:nvPr/>
        </p:nvGrpSpPr>
        <p:grpSpPr>
          <a:xfrm>
            <a:off x="9236894" y="6858002"/>
            <a:ext cx="7768165" cy="3033094"/>
            <a:chOff x="3463835" y="2571750"/>
            <a:chExt cx="2913062" cy="113741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1822EB9-382C-4F43-86E5-24E7ED3108A4}"/>
                </a:ext>
              </a:extLst>
            </p:cNvPr>
            <p:cNvSpPr/>
            <p:nvPr/>
          </p:nvSpPr>
          <p:spPr>
            <a:xfrm>
              <a:off x="5083355" y="3062391"/>
              <a:ext cx="1293542" cy="646769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err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grpc</a:t>
              </a:r>
              <a:r>
                <a:rPr lang="zh-CN" altLang="en-US" sz="4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endParaRPr 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ACCE91AA-113F-2A40-B7B7-19BF5C6AAE67}"/>
                </a:ext>
              </a:extLst>
            </p:cNvPr>
            <p:cNvCxnSpPr>
              <a:stCxn id="4" idx="3"/>
              <a:endCxn id="16" idx="1"/>
            </p:cNvCxnSpPr>
            <p:nvPr/>
          </p:nvCxnSpPr>
          <p:spPr>
            <a:xfrm>
              <a:off x="3463835" y="2571750"/>
              <a:ext cx="1619520" cy="814026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6A7BD95-4F0E-B04D-8505-E5F194BA99DC}"/>
                </a:ext>
              </a:extLst>
            </p:cNvPr>
            <p:cNvSpPr txBox="1"/>
            <p:nvPr/>
          </p:nvSpPr>
          <p:spPr>
            <a:xfrm>
              <a:off x="4387493" y="2921826"/>
              <a:ext cx="363201" cy="288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/>
                <a:t>PR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F3057EC-0557-384F-A9C3-03048C9AA4FE}"/>
              </a:ext>
            </a:extLst>
          </p:cNvPr>
          <p:cNvGrpSpPr/>
          <p:nvPr/>
        </p:nvGrpSpPr>
        <p:grpSpPr>
          <a:xfrm>
            <a:off x="9236896" y="6858002"/>
            <a:ext cx="7768166" cy="5700384"/>
            <a:chOff x="3463835" y="2571750"/>
            <a:chExt cx="2913062" cy="213764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9DF2DB2-F8F8-6B4A-96C3-3D0A0BFCB92A}"/>
                </a:ext>
              </a:extLst>
            </p:cNvPr>
            <p:cNvSpPr/>
            <p:nvPr/>
          </p:nvSpPr>
          <p:spPr>
            <a:xfrm>
              <a:off x="5083355" y="4062625"/>
              <a:ext cx="1293542" cy="646769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rest</a:t>
              </a:r>
              <a:r>
                <a:rPr lang="zh-CN" altLang="en-US" sz="4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endParaRPr 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BCFC2B4-340D-A047-AD17-541D83E3351D}"/>
                </a:ext>
              </a:extLst>
            </p:cNvPr>
            <p:cNvCxnSpPr>
              <a:stCxn id="4" idx="3"/>
              <a:endCxn id="18" idx="1"/>
            </p:cNvCxnSpPr>
            <p:nvPr/>
          </p:nvCxnSpPr>
          <p:spPr>
            <a:xfrm>
              <a:off x="3463835" y="2571750"/>
              <a:ext cx="1619520" cy="18142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C0C0151-3A2C-6148-A842-34D09E443A56}"/>
                </a:ext>
              </a:extLst>
            </p:cNvPr>
            <p:cNvSpPr txBox="1"/>
            <p:nvPr/>
          </p:nvSpPr>
          <p:spPr>
            <a:xfrm>
              <a:off x="4179281" y="3554032"/>
              <a:ext cx="705843" cy="288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/>
                <a:t>开发中</a:t>
              </a:r>
              <a:endParaRPr lang="en-US" sz="4400" dirty="0"/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B11E9E82-E3BB-1B47-927B-6AE98EE11C98}"/>
              </a:ext>
            </a:extLst>
          </p:cNvPr>
          <p:cNvSpPr/>
          <p:nvPr/>
        </p:nvSpPr>
        <p:spPr>
          <a:xfrm>
            <a:off x="19099887" y="6118219"/>
            <a:ext cx="3702451" cy="163561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自定义协议</a:t>
            </a:r>
            <a:endParaRPr lang="en-US" sz="4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E3744C-6875-2642-8B4E-57BEA98ABCBC}"/>
              </a:ext>
            </a:extLst>
          </p:cNvPr>
          <p:cNvSpPr txBox="1"/>
          <p:nvPr/>
        </p:nvSpPr>
        <p:spPr>
          <a:xfrm>
            <a:off x="18333537" y="2944366"/>
            <a:ext cx="45544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getty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+</a:t>
            </a:r>
            <a:r>
              <a:rPr lang="zh-CN" altLang="en-US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4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hessian</a:t>
            </a:r>
            <a:endParaRPr lang="en-US" sz="4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CF617AD-9F84-4341-AE7E-7C9B6F92BAC6}"/>
              </a:ext>
            </a:extLst>
          </p:cNvPr>
          <p:cNvGrpSpPr/>
          <p:nvPr/>
        </p:nvGrpSpPr>
        <p:grpSpPr>
          <a:xfrm>
            <a:off x="431824" y="335835"/>
            <a:ext cx="14593621" cy="1337316"/>
            <a:chOff x="0" y="623705"/>
            <a:chExt cx="14593621" cy="1337316"/>
          </a:xfrm>
        </p:grpSpPr>
        <p:cxnSp>
          <p:nvCxnSpPr>
            <p:cNvPr id="32" name="直接连接符 7">
              <a:extLst>
                <a:ext uri="{FF2B5EF4-FFF2-40B4-BE49-F238E27FC236}">
                  <a16:creationId xmlns:a16="http://schemas.microsoft.com/office/drawing/2014/main" id="{172A7155-F7E2-274C-B036-5CB8F3216FE8}"/>
                </a:ext>
              </a:extLst>
            </p:cNvPr>
            <p:cNvCxnSpPr/>
            <p:nvPr/>
          </p:nvCxnSpPr>
          <p:spPr>
            <a:xfrm>
              <a:off x="0" y="1961021"/>
              <a:ext cx="14593621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44">
              <a:extLst>
                <a:ext uri="{FF2B5EF4-FFF2-40B4-BE49-F238E27FC236}">
                  <a16:creationId xmlns:a16="http://schemas.microsoft.com/office/drawing/2014/main" id="{59535BDA-34D5-8540-88B2-BFE39E9C7046}"/>
                </a:ext>
              </a:extLst>
            </p:cNvPr>
            <p:cNvSpPr txBox="1"/>
            <p:nvPr/>
          </p:nvSpPr>
          <p:spPr>
            <a:xfrm>
              <a:off x="431600" y="623705"/>
              <a:ext cx="11760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dirty="0">
                  <a:solidFill>
                    <a:schemeClr val="tx1"/>
                  </a:solidFill>
                </a:rPr>
                <a:t>Protocol</a:t>
              </a:r>
              <a:r>
                <a:rPr kumimoji="1" lang="zh-CN" altLang="en-US" sz="6000" dirty="0">
                  <a:solidFill>
                    <a:schemeClr val="tx1"/>
                  </a:solidFill>
                </a:rPr>
                <a:t>抽象与扩展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462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/>
    </p:bldLst>
  </p:timing>
</p:sld>
</file>

<file path=ppt/theme/theme1.xml><?xml version="1.0" encoding="utf-8"?>
<a:theme xmlns:a="http://schemas.openxmlformats.org/drawingml/2006/main" name="Black - 标题与副标题">
  <a:themeElements>
    <a:clrScheme name="">
      <a:dk1>
        <a:srgbClr val="434343"/>
      </a:dk1>
      <a:lt1>
        <a:srgbClr val="FFFFFF"/>
      </a:lt1>
      <a:dk2>
        <a:srgbClr val="000000"/>
      </a:dk2>
      <a:lt2>
        <a:srgbClr val="A9A9A9"/>
      </a:lt2>
      <a:accent1>
        <a:srgbClr val="0076BA"/>
      </a:accent1>
      <a:accent2>
        <a:srgbClr val="00A89D"/>
      </a:accent2>
      <a:accent3>
        <a:srgbClr val="AAAAAA"/>
      </a:accent3>
      <a:accent4>
        <a:srgbClr val="DADADA"/>
      </a:accent4>
      <a:accent5>
        <a:srgbClr val="AABDD9"/>
      </a:accent5>
      <a:accent6>
        <a:srgbClr val="00988E"/>
      </a:accent6>
      <a:hlink>
        <a:srgbClr val="0000FF"/>
      </a:hlink>
      <a:folHlink>
        <a:srgbClr val="FF00FF"/>
      </a:folHlink>
    </a:clrScheme>
    <a:fontScheme name="Black - 标题与副标题">
      <a:majorFont>
        <a:latin typeface="PingFang SC Regular"/>
        <a:ea typeface="PingFang SC Regular"/>
        <a:cs typeface="PingFang SC Regular"/>
      </a:majorFont>
      <a:minorFont>
        <a:latin typeface="PingFang SC Regular"/>
        <a:ea typeface="PingFang SC Regular"/>
        <a:cs typeface="PingFang SC Regula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232323"/>
        </a:solidFill>
        <a:ln w="25400" cap="flat" cmpd="sng" algn="ctr">
          <a:solidFill>
            <a:srgbClr val="FFFFFF"/>
          </a:solidFill>
          <a:prstDash val="solid"/>
          <a:miter lim="4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50800" tIns="50800" rIns="50800" bIns="50800" numCol="1" anchor="ctr" anchorCtr="0" compatLnSpc="1">
        <a:prstTxWarp prst="textNoShape">
          <a:avLst/>
        </a:prstTxWarp>
        <a:spAutoFit/>
      </a:bodyPr>
      <a:lstStyle>
        <a:defPPr marL="0" marR="0" indent="0" algn="ctr" defTabSz="8255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x-none" altLang="x-none" sz="3000" b="1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Helvetica Neue" charset="0"/>
            <a:ea typeface="Helvetica Neue" charset="0"/>
            <a:cs typeface="Helvetica Neue" charset="0"/>
            <a:sym typeface="Helvetica Neu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232323"/>
        </a:solidFill>
        <a:ln w="25400" cap="flat" cmpd="sng" algn="ctr">
          <a:solidFill>
            <a:srgbClr val="FFFFFF"/>
          </a:solidFill>
          <a:prstDash val="solid"/>
          <a:miter lim="4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50800" tIns="50800" rIns="50800" bIns="50800" numCol="1" anchor="ctr" anchorCtr="0" compatLnSpc="1">
        <a:prstTxWarp prst="textNoShape">
          <a:avLst/>
        </a:prstTxWarp>
        <a:spAutoFit/>
      </a:bodyPr>
      <a:lstStyle>
        <a:defPPr marL="0" marR="0" indent="0" algn="ctr" defTabSz="8255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x-none" altLang="x-none" sz="3000" b="1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Helvetica Neue" charset="0"/>
            <a:ea typeface="Helvetica Neue" charset="0"/>
            <a:cs typeface="Helvetica Neue" charset="0"/>
            <a:sym typeface="Helvetica Neue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- 尾页">
  <a:themeElements>
    <a:clrScheme name="">
      <a:dk1>
        <a:srgbClr val="434343"/>
      </a:dk1>
      <a:lt1>
        <a:srgbClr val="FFFFFF"/>
      </a:lt1>
      <a:dk2>
        <a:srgbClr val="000000"/>
      </a:dk2>
      <a:lt2>
        <a:srgbClr val="A9A9A9"/>
      </a:lt2>
      <a:accent1>
        <a:srgbClr val="0076BA"/>
      </a:accent1>
      <a:accent2>
        <a:srgbClr val="00A89D"/>
      </a:accent2>
      <a:accent3>
        <a:srgbClr val="AAAAAA"/>
      </a:accent3>
      <a:accent4>
        <a:srgbClr val="DADADA"/>
      </a:accent4>
      <a:accent5>
        <a:srgbClr val="AABDD9"/>
      </a:accent5>
      <a:accent6>
        <a:srgbClr val="00988E"/>
      </a:accent6>
      <a:hlink>
        <a:srgbClr val="0000FF"/>
      </a:hlink>
      <a:folHlink>
        <a:srgbClr val="FF00FF"/>
      </a:folHlink>
    </a:clrScheme>
    <a:fontScheme name="Black - 尾页">
      <a:majorFont>
        <a:latin typeface="PingFang SC Regular"/>
        <a:ea typeface="PingFang SC Regular"/>
        <a:cs typeface="PingFang SC Regular"/>
      </a:majorFont>
      <a:minorFont>
        <a:latin typeface="PingFang SC Regular"/>
        <a:ea typeface="PingFang SC Regular"/>
        <a:cs typeface="PingFang SC Regula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232323"/>
        </a:solidFill>
        <a:ln w="25400" cap="flat" cmpd="sng" algn="ctr">
          <a:solidFill>
            <a:srgbClr val="FFFFFF"/>
          </a:solidFill>
          <a:prstDash val="solid"/>
          <a:miter lim="4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50800" tIns="50800" rIns="50800" bIns="50800" numCol="1" anchor="ctr" anchorCtr="0" compatLnSpc="1">
        <a:prstTxWarp prst="textNoShape">
          <a:avLst/>
        </a:prstTxWarp>
        <a:spAutoFit/>
      </a:bodyPr>
      <a:lstStyle>
        <a:defPPr marL="0" marR="0" indent="0" algn="ctr" defTabSz="8255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x-none" altLang="x-none" sz="3000" b="1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Helvetica Neue" charset="0"/>
            <a:ea typeface="Helvetica Neue" charset="0"/>
            <a:cs typeface="Helvetica Neue" charset="0"/>
            <a:sym typeface="Helvetica Neu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232323"/>
        </a:solidFill>
        <a:ln w="25400" cap="flat" cmpd="sng" algn="ctr">
          <a:solidFill>
            <a:srgbClr val="FFFFFF"/>
          </a:solidFill>
          <a:prstDash val="solid"/>
          <a:miter lim="4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50800" tIns="50800" rIns="50800" bIns="50800" numCol="1" anchor="ctr" anchorCtr="0" compatLnSpc="1">
        <a:prstTxWarp prst="textNoShape">
          <a:avLst/>
        </a:prstTxWarp>
        <a:spAutoFit/>
      </a:bodyPr>
      <a:lstStyle>
        <a:defPPr marL="0" marR="0" indent="0" algn="ctr" defTabSz="8255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x-none" altLang="x-none" sz="3000" b="1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Helvetica Neue" charset="0"/>
            <a:ea typeface="Helvetica Neue" charset="0"/>
            <a:cs typeface="Helvetica Neue" charset="0"/>
            <a:sym typeface="Helvetica Neue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FFFFFF"/>
      </a:accent3>
      <a:accent4>
        <a:srgbClr val="000000"/>
      </a:accent4>
      <a:accent5>
        <a:srgbClr val="AABDD9"/>
      </a:accent5>
      <a:accent6>
        <a:srgbClr val="00988E"/>
      </a:accent6>
      <a:hlink>
        <a:srgbClr val="0000FF"/>
      </a:hlink>
      <a:folHlink>
        <a:srgbClr val="FF00FF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3299</Words>
  <Application>Microsoft Macintosh PowerPoint</Application>
  <PresentationFormat>Custom</PresentationFormat>
  <Paragraphs>491</Paragraphs>
  <Slides>49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60" baseType="lpstr">
      <vt:lpstr>Helvetica Neue</vt:lpstr>
      <vt:lpstr>Arial</vt:lpstr>
      <vt:lpstr>PingFang SC Regular</vt:lpstr>
      <vt:lpstr>Helvetica Neue Light</vt:lpstr>
      <vt:lpstr>Microsoft YaHei</vt:lpstr>
      <vt:lpstr>Helvetica Neue Medium</vt:lpstr>
      <vt:lpstr>PingFang SC Semibold</vt:lpstr>
      <vt:lpstr>Helvetica Light</vt:lpstr>
      <vt:lpstr>DIN-Regular</vt:lpstr>
      <vt:lpstr>Black - 标题与副标题</vt:lpstr>
      <vt:lpstr>Black - 尾页</vt:lpstr>
      <vt:lpstr>PowerPoint Presentation</vt:lpstr>
      <vt:lpstr>PowerPoint Presentation</vt:lpstr>
      <vt:lpstr>PowerPoint Presentation</vt:lpstr>
      <vt:lpstr>PowerPoint Presentation</vt:lpstr>
      <vt:lpstr>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泛化引用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单机限流—三要素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Deng, Ming</cp:lastModifiedBy>
  <cp:revision>13</cp:revision>
  <dcterms:modified xsi:type="dcterms:W3CDTF">2019-12-28T03:41:41Z</dcterms:modified>
</cp:coreProperties>
</file>